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66"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59FA-F05C-4E29-A914-E14B6082CB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F9F1C1-71ED-4670-A294-6977BA81F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55CC29-9CEE-41D2-850D-4AFB74A9C0C7}"/>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5" name="Footer Placeholder 4">
            <a:extLst>
              <a:ext uri="{FF2B5EF4-FFF2-40B4-BE49-F238E27FC236}">
                <a16:creationId xmlns:a16="http://schemas.microsoft.com/office/drawing/2014/main" id="{B588AE6D-A570-4D36-A5AF-EBF43A59B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4713F-4B3C-482E-8D81-22F532E1EA3B}"/>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529306408"/>
      </p:ext>
    </p:extLst>
  </p:cSld>
  <p:clrMapOvr>
    <a:masterClrMapping/>
  </p:clrMapOvr>
  <p:transition spd="slow" advClick="0" advTm="1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8CFB-322D-4136-88B1-C149E13F4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64908-4C11-423D-B66C-F458E697A4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1845F-4014-4F49-85A2-F58786573FF0}"/>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5" name="Footer Placeholder 4">
            <a:extLst>
              <a:ext uri="{FF2B5EF4-FFF2-40B4-BE49-F238E27FC236}">
                <a16:creationId xmlns:a16="http://schemas.microsoft.com/office/drawing/2014/main" id="{8AAA410D-5504-4963-A8EB-AB35F84F7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C1C60-023E-4424-B680-A614EE3BF0FB}"/>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1385583775"/>
      </p:ext>
    </p:extLst>
  </p:cSld>
  <p:clrMapOvr>
    <a:masterClrMapping/>
  </p:clrMapOvr>
  <p:transition spd="slow" advClick="0" advTm="1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A47D7-E6B9-429D-9214-34E7F1992D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9EA5DC-5B99-4AF4-A93A-93A5DD0C42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B2CC3-B1FC-4D8D-92E0-1D8628123B08}"/>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5" name="Footer Placeholder 4">
            <a:extLst>
              <a:ext uri="{FF2B5EF4-FFF2-40B4-BE49-F238E27FC236}">
                <a16:creationId xmlns:a16="http://schemas.microsoft.com/office/drawing/2014/main" id="{CFD714FD-3DC0-4076-A71D-3C383DB11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974E2-B460-48B9-B1B4-03F4AF092BF8}"/>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2892163901"/>
      </p:ext>
    </p:extLst>
  </p:cSld>
  <p:clrMapOvr>
    <a:masterClrMapping/>
  </p:clrMapOvr>
  <p:transition spd="slow" advClick="0" advTm="1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827C-4248-4A53-9FC2-9321F7971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0D4FF-40ED-444C-B956-373EF746CA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8FF4B-8045-43BE-B99B-F8FCC695C505}"/>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5" name="Footer Placeholder 4">
            <a:extLst>
              <a:ext uri="{FF2B5EF4-FFF2-40B4-BE49-F238E27FC236}">
                <a16:creationId xmlns:a16="http://schemas.microsoft.com/office/drawing/2014/main" id="{22A02015-0CEF-4050-AFB6-B16A537A8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85CD1-84E3-4198-8F39-6F4D4DA62D49}"/>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1914945505"/>
      </p:ext>
    </p:extLst>
  </p:cSld>
  <p:clrMapOvr>
    <a:masterClrMapping/>
  </p:clrMapOvr>
  <p:transition spd="slow" advClick="0" advTm="1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BDE-1591-4E92-88C0-8758114458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E706F9-8859-4E1E-AB0E-91BFBFA74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8CE0DE-8438-408E-B456-38A66F5F37F8}"/>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5" name="Footer Placeholder 4">
            <a:extLst>
              <a:ext uri="{FF2B5EF4-FFF2-40B4-BE49-F238E27FC236}">
                <a16:creationId xmlns:a16="http://schemas.microsoft.com/office/drawing/2014/main" id="{BD133327-20D2-489B-AD7E-8BC91201E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BEA24-A729-4E59-B093-FBCCDAFF792D}"/>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3070135091"/>
      </p:ext>
    </p:extLst>
  </p:cSld>
  <p:clrMapOvr>
    <a:masterClrMapping/>
  </p:clrMapOvr>
  <p:transition spd="slow" advClick="0" advTm="1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8553-F9FF-4BBB-B8FC-75F35EEA4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CF718-E6BD-4FF2-B170-CD46D6A59E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E0BD0B-ADB7-4779-881A-BF0856CD51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243D77-4A2A-44F3-BA30-ECA79541CBE8}"/>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6" name="Footer Placeholder 5">
            <a:extLst>
              <a:ext uri="{FF2B5EF4-FFF2-40B4-BE49-F238E27FC236}">
                <a16:creationId xmlns:a16="http://schemas.microsoft.com/office/drawing/2014/main" id="{7F06731D-1F8D-4CDB-B10D-84DBF6CCD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13796-1959-43DF-8EEC-985B0D08885F}"/>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1428326632"/>
      </p:ext>
    </p:extLst>
  </p:cSld>
  <p:clrMapOvr>
    <a:masterClrMapping/>
  </p:clrMapOvr>
  <p:transition spd="slow" advClick="0" advTm="1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0E60-034F-465F-937C-C0FE33BF6B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4243F3-D0C9-43A3-A95A-82743536C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102027-D551-4EC6-BD4D-CF77913830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56AA73-E979-45C1-A6E8-0D2DDA1E6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87098B-3AB3-4DE3-82AB-C08F70FA53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91CECA-0C05-45CC-9C64-63332DB747E4}"/>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8" name="Footer Placeholder 7">
            <a:extLst>
              <a:ext uri="{FF2B5EF4-FFF2-40B4-BE49-F238E27FC236}">
                <a16:creationId xmlns:a16="http://schemas.microsoft.com/office/drawing/2014/main" id="{E6E6D687-A93D-43E7-B3A0-1634EECEDB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93EE7C-8A37-4D2A-8695-FF8DA2CE09BD}"/>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56397220"/>
      </p:ext>
    </p:extLst>
  </p:cSld>
  <p:clrMapOvr>
    <a:masterClrMapping/>
  </p:clrMapOvr>
  <p:transition spd="slow" advClick="0" advTm="1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0807-DCC1-489C-A189-C58CF49976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F68CDE-71CA-4151-B991-2CCCCFA21533}"/>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4" name="Footer Placeholder 3">
            <a:extLst>
              <a:ext uri="{FF2B5EF4-FFF2-40B4-BE49-F238E27FC236}">
                <a16:creationId xmlns:a16="http://schemas.microsoft.com/office/drawing/2014/main" id="{B2CE0472-8973-4F87-B1BE-37FD03D5E3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3BAC80-07C7-4AC4-B5BD-45C1C77F1D5E}"/>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1783035009"/>
      </p:ext>
    </p:extLst>
  </p:cSld>
  <p:clrMapOvr>
    <a:masterClrMapping/>
  </p:clrMapOvr>
  <p:transition spd="slow" advClick="0" advTm="1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AA436F-B5A3-489E-BA25-56074AC542B2}"/>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3" name="Footer Placeholder 2">
            <a:extLst>
              <a:ext uri="{FF2B5EF4-FFF2-40B4-BE49-F238E27FC236}">
                <a16:creationId xmlns:a16="http://schemas.microsoft.com/office/drawing/2014/main" id="{9CAB1E2F-08BD-4A12-BFB6-BC010F0CF5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7ED132-2DFA-4707-AB80-909114F3B5AE}"/>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3025016422"/>
      </p:ext>
    </p:extLst>
  </p:cSld>
  <p:clrMapOvr>
    <a:masterClrMapping/>
  </p:clrMapOvr>
  <p:transition spd="slow" advClick="0" advTm="1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A216-2172-4227-B6F6-352A76D00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59F05A-4CB5-45A0-AF3C-3B64745E6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AD1DF-EDAB-4C0C-8E63-9820957F9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27DA60-18A8-46C9-83B7-4BA3AC59B1D8}"/>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6" name="Footer Placeholder 5">
            <a:extLst>
              <a:ext uri="{FF2B5EF4-FFF2-40B4-BE49-F238E27FC236}">
                <a16:creationId xmlns:a16="http://schemas.microsoft.com/office/drawing/2014/main" id="{5F332C1E-1FEE-4287-BA27-3664B3452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CBC09-6489-4F39-AB27-82E99916B677}"/>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3413206492"/>
      </p:ext>
    </p:extLst>
  </p:cSld>
  <p:clrMapOvr>
    <a:masterClrMapping/>
  </p:clrMapOvr>
  <p:transition spd="slow" advClick="0" advTm="1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BEC5-2D15-4C0C-8C25-B66E40F3C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6C053F-0785-4F67-8D8B-872B784F0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1A24F2-2638-4285-90EB-894AD735E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134D61-7DB0-4D77-BAAD-29AB8C95377D}"/>
              </a:ext>
            </a:extLst>
          </p:cNvPr>
          <p:cNvSpPr>
            <a:spLocks noGrp="1"/>
          </p:cNvSpPr>
          <p:nvPr>
            <p:ph type="dt" sz="half" idx="10"/>
          </p:nvPr>
        </p:nvSpPr>
        <p:spPr/>
        <p:txBody>
          <a:bodyPr/>
          <a:lstStyle/>
          <a:p>
            <a:fld id="{5EC84BED-4019-44F4-AC87-2F2D3A89D4CF}" type="datetimeFigureOut">
              <a:rPr lang="en-US" smtClean="0"/>
              <a:pPr/>
              <a:t>5/14/2018</a:t>
            </a:fld>
            <a:endParaRPr lang="en-US"/>
          </a:p>
        </p:txBody>
      </p:sp>
      <p:sp>
        <p:nvSpPr>
          <p:cNvPr id="6" name="Footer Placeholder 5">
            <a:extLst>
              <a:ext uri="{FF2B5EF4-FFF2-40B4-BE49-F238E27FC236}">
                <a16:creationId xmlns:a16="http://schemas.microsoft.com/office/drawing/2014/main" id="{4FB101AC-0CD9-4FE1-BD6A-8CA0609044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35FE1-9A34-4D59-97D9-04D77F45678B}"/>
              </a:ext>
            </a:extLst>
          </p:cNvPr>
          <p:cNvSpPr>
            <a:spLocks noGrp="1"/>
          </p:cNvSpPr>
          <p:nvPr>
            <p:ph type="sldNum" sz="quarter" idx="12"/>
          </p:nvPr>
        </p:nvSpPr>
        <p:spPr/>
        <p:txBody>
          <a:bodyPr/>
          <a:lstStyle/>
          <a:p>
            <a:fld id="{2983AF59-FAC2-40F7-B6AF-7EF2880CAFD3}" type="slidenum">
              <a:rPr lang="en-US" smtClean="0"/>
              <a:pPr/>
              <a:t>‹#›</a:t>
            </a:fld>
            <a:endParaRPr lang="en-US"/>
          </a:p>
        </p:txBody>
      </p:sp>
    </p:spTree>
    <p:extLst>
      <p:ext uri="{BB962C8B-B14F-4D97-AF65-F5344CB8AC3E}">
        <p14:creationId xmlns:p14="http://schemas.microsoft.com/office/powerpoint/2010/main" val="2164144970"/>
      </p:ext>
    </p:extLst>
  </p:cSld>
  <p:clrMapOvr>
    <a:masterClrMapping/>
  </p:clrMapOvr>
  <p:transition spd="slow" advClick="0" advTm="1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871435-010F-4730-8959-DD813D7B0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247F9E-D3D0-4262-A884-60CB15BCD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937A1-F0F6-4A8F-85E8-7BC92DC51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84BED-4019-44F4-AC87-2F2D3A89D4CF}" type="datetimeFigureOut">
              <a:rPr lang="en-US" smtClean="0"/>
              <a:pPr/>
              <a:t>5/14/2018</a:t>
            </a:fld>
            <a:endParaRPr lang="en-US"/>
          </a:p>
        </p:txBody>
      </p:sp>
      <p:sp>
        <p:nvSpPr>
          <p:cNvPr id="5" name="Footer Placeholder 4">
            <a:extLst>
              <a:ext uri="{FF2B5EF4-FFF2-40B4-BE49-F238E27FC236}">
                <a16:creationId xmlns:a16="http://schemas.microsoft.com/office/drawing/2014/main" id="{36F87A95-92B6-4E61-A37B-23A8402272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1B25C2-53FD-4B60-B252-57B90EFAD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3AF59-FAC2-40F7-B6AF-7EF2880CAFD3}" type="slidenum">
              <a:rPr lang="en-US" smtClean="0"/>
              <a:pPr/>
              <a:t>‹#›</a:t>
            </a:fld>
            <a:endParaRPr lang="en-US"/>
          </a:p>
        </p:txBody>
      </p:sp>
    </p:spTree>
    <p:extLst>
      <p:ext uri="{BB962C8B-B14F-4D97-AF65-F5344CB8AC3E}">
        <p14:creationId xmlns:p14="http://schemas.microsoft.com/office/powerpoint/2010/main" val="2764776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Civil_rights" TargetMode="External"/><Relationship Id="rId13" Type="http://schemas.openxmlformats.org/officeDocument/2006/relationships/hyperlink" Target="https://en.wikipedia.org/wiki/Gender_identity" TargetMode="External"/><Relationship Id="rId18" Type="http://schemas.openxmlformats.org/officeDocument/2006/relationships/hyperlink" Target="https://en.wikipedia.org/wiki/Ethnicity" TargetMode="External"/><Relationship Id="rId26" Type="http://schemas.openxmlformats.org/officeDocument/2006/relationships/hyperlink" Target="https://en.wikipedia.org/wiki/Politics" TargetMode="External"/><Relationship Id="rId3" Type="http://schemas.openxmlformats.org/officeDocument/2006/relationships/hyperlink" Target="https://en.wikipedia.org/wiki/Children" TargetMode="External"/><Relationship Id="rId21" Type="http://schemas.openxmlformats.org/officeDocument/2006/relationships/hyperlink" Target="https://en.wikipedia.org/wiki/Youth" TargetMode="External"/><Relationship Id="rId7" Type="http://schemas.openxmlformats.org/officeDocument/2006/relationships/hyperlink" Target="https://en.wikipedia.org/wiki/Human_nature" TargetMode="External"/><Relationship Id="rId12" Type="http://schemas.openxmlformats.org/officeDocument/2006/relationships/hyperlink" Target="https://en.wikipedia.org/wiki/Sexual_orientation" TargetMode="External"/><Relationship Id="rId17" Type="http://schemas.openxmlformats.org/officeDocument/2006/relationships/hyperlink" Target="https://en.wikipedia.org/wiki/Human_skin_color" TargetMode="External"/><Relationship Id="rId25" Type="http://schemas.openxmlformats.org/officeDocument/2006/relationships/hyperlink" Target="https://en.wikipedia.org/wiki/Law" TargetMode="External"/><Relationship Id="rId2" Type="http://schemas.openxmlformats.org/officeDocument/2006/relationships/hyperlink" Target="https://en.wikipedia.org/wiki/Human_rights" TargetMode="External"/><Relationship Id="rId16" Type="http://schemas.openxmlformats.org/officeDocument/2006/relationships/hyperlink" Target="https://en.wikipedia.org/wiki/Disability" TargetMode="External"/><Relationship Id="rId20" Type="http://schemas.openxmlformats.org/officeDocument/2006/relationships/hyperlink" Target="https://en.wikipedia.org/wiki/Adolescent" TargetMode="External"/><Relationship Id="rId1" Type="http://schemas.openxmlformats.org/officeDocument/2006/relationships/slideLayout" Target="../slideLayouts/slideLayout2.xml"/><Relationship Id="rId6" Type="http://schemas.openxmlformats.org/officeDocument/2006/relationships/hyperlink" Target="https://en.wikipedia.org/wiki/Parent" TargetMode="External"/><Relationship Id="rId11" Type="http://schemas.openxmlformats.org/officeDocument/2006/relationships/hyperlink" Target="https://en.wikipedia.org/wiki/Gender" TargetMode="External"/><Relationship Id="rId24" Type="http://schemas.openxmlformats.org/officeDocument/2006/relationships/hyperlink" Target="https://en.wikipedia.org/wiki/Youth_rights" TargetMode="External"/><Relationship Id="rId5" Type="http://schemas.openxmlformats.org/officeDocument/2006/relationships/hyperlink" Target="https://en.wikipedia.org/wiki/Age_of_majority" TargetMode="External"/><Relationship Id="rId15" Type="http://schemas.openxmlformats.org/officeDocument/2006/relationships/hyperlink" Target="https://en.wikipedia.org/wiki/Religion" TargetMode="External"/><Relationship Id="rId23" Type="http://schemas.openxmlformats.org/officeDocument/2006/relationships/hyperlink" Target="https://en.wikipedia.org/wiki/Children's_rights" TargetMode="External"/><Relationship Id="rId10" Type="http://schemas.openxmlformats.org/officeDocument/2006/relationships/hyperlink" Target="https://en.wikipedia.org/wiki/Race_(human_classification)" TargetMode="External"/><Relationship Id="rId19" Type="http://schemas.openxmlformats.org/officeDocument/2006/relationships/hyperlink" Target="https://en.wikipedia.org/wiki/Child_abuse" TargetMode="External"/><Relationship Id="rId4" Type="http://schemas.openxmlformats.org/officeDocument/2006/relationships/hyperlink" Target="https://en.wikipedia.org/wiki/Convention_on_the_Rights_of_the_Child" TargetMode="External"/><Relationship Id="rId9" Type="http://schemas.openxmlformats.org/officeDocument/2006/relationships/hyperlink" Target="https://en.wikipedia.org/wiki/Discrimination" TargetMode="External"/><Relationship Id="rId14" Type="http://schemas.openxmlformats.org/officeDocument/2006/relationships/hyperlink" Target="https://en.wikipedia.org/wiki/National_origin" TargetMode="External"/><Relationship Id="rId22" Type="http://schemas.openxmlformats.org/officeDocument/2006/relationships/hyperlink" Target="https://en.wikipedia.org/wiki/International_law" TargetMode="External"/><Relationship Id="rId27" Type="http://schemas.openxmlformats.org/officeDocument/2006/relationships/hyperlink" Target="https://en.wikipedia.org/wiki/Moralit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Empowerment" TargetMode="External"/><Relationship Id="rId13" Type="http://schemas.openxmlformats.org/officeDocument/2006/relationships/hyperlink" Target="https://en.wikipedia.org/wiki/Play_(activity)" TargetMode="External"/><Relationship Id="rId18" Type="http://schemas.openxmlformats.org/officeDocument/2006/relationships/hyperlink" Target="https://en.wikipedia.org/wiki/Evolving_capacities" TargetMode="External"/><Relationship Id="rId3" Type="http://schemas.openxmlformats.org/officeDocument/2006/relationships/hyperlink" Target="https://en.wikipedia.org/wiki/International_human_rights_law" TargetMode="External"/><Relationship Id="rId21" Type="http://schemas.openxmlformats.org/officeDocument/2006/relationships/hyperlink" Target="https://en.wikipedia.org/wiki/Youth_voice" TargetMode="External"/><Relationship Id="rId7" Type="http://schemas.openxmlformats.org/officeDocument/2006/relationships/hyperlink" Target="https://en.wikipedia.org/wiki/Autonomy" TargetMode="External"/><Relationship Id="rId12" Type="http://schemas.openxmlformats.org/officeDocument/2006/relationships/hyperlink" Target="https://en.wikipedia.org/wiki/Education" TargetMode="External"/><Relationship Id="rId17" Type="http://schemas.openxmlformats.org/officeDocument/2006/relationships/hyperlink" Target="https://en.wikipedia.org/wiki/Child_abuse" TargetMode="External"/><Relationship Id="rId2" Type="http://schemas.openxmlformats.org/officeDocument/2006/relationships/hyperlink" Target="https://en.wikipedia.org/wiki/Human_rights" TargetMode="External"/><Relationship Id="rId16" Type="http://schemas.openxmlformats.org/officeDocument/2006/relationships/hyperlink" Target="https://en.wikipedia.org/wiki/Schooling" TargetMode="External"/><Relationship Id="rId20" Type="http://schemas.openxmlformats.org/officeDocument/2006/relationships/hyperlink" Target="https://en.wikipedia.org/wiki/Youth_program" TargetMode="External"/><Relationship Id="rId1" Type="http://schemas.openxmlformats.org/officeDocument/2006/relationships/slideLayout" Target="../slideLayouts/slideLayout2.xml"/><Relationship Id="rId6" Type="http://schemas.openxmlformats.org/officeDocument/2006/relationships/hyperlink" Target="https://en.wikipedia.org/wiki/Economic,_social_and_cultural_rights" TargetMode="External"/><Relationship Id="rId11" Type="http://schemas.openxmlformats.org/officeDocument/2006/relationships/hyperlink" Target="https://en.wikipedia.org/wiki/Health_care" TargetMode="External"/><Relationship Id="rId5" Type="http://schemas.openxmlformats.org/officeDocument/2006/relationships/hyperlink" Target="https://en.wikipedia.org/wiki/Civil_and_political_rights" TargetMode="External"/><Relationship Id="rId15" Type="http://schemas.openxmlformats.org/officeDocument/2006/relationships/hyperlink" Target="https://en.wikipedia.org/wiki/Balanced_diet" TargetMode="External"/><Relationship Id="rId10" Type="http://schemas.openxmlformats.org/officeDocument/2006/relationships/hyperlink" Target="https://en.wikipedia.org/wiki/Right_to_an_adequate_standard_of_living" TargetMode="External"/><Relationship Id="rId19" Type="http://schemas.openxmlformats.org/officeDocument/2006/relationships/hyperlink" Target="https://en.wikipedia.org/wiki/Youth_participation" TargetMode="External"/><Relationship Id="rId4" Type="http://schemas.openxmlformats.org/officeDocument/2006/relationships/hyperlink" Target="https://en.wikipedia.org/wiki/Children's_rights" TargetMode="External"/><Relationship Id="rId9" Type="http://schemas.openxmlformats.org/officeDocument/2006/relationships/hyperlink" Target="https://en.wikipedia.org/wiki/Convention_on_the_Rights_of_the_Child" TargetMode="External"/><Relationship Id="rId14" Type="http://schemas.openxmlformats.org/officeDocument/2006/relationships/hyperlink" Target="https://en.wikipedia.org/wiki/Recreatio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6">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10">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5DBDC-F804-44F5-8B06-FE093644A4D9}"/>
              </a:ext>
            </a:extLst>
          </p:cNvPr>
          <p:cNvSpPr>
            <a:spLocks noGrp="1"/>
          </p:cNvSpPr>
          <p:nvPr>
            <p:ph type="ctrTitle"/>
          </p:nvPr>
        </p:nvSpPr>
        <p:spPr>
          <a:xfrm>
            <a:off x="838199" y="4525347"/>
            <a:ext cx="6801321" cy="1737360"/>
          </a:xfrm>
        </p:spPr>
        <p:txBody>
          <a:bodyPr anchor="ctr">
            <a:normAutofit/>
          </a:bodyPr>
          <a:lstStyle/>
          <a:p>
            <a:pPr algn="r"/>
            <a:r>
              <a:rPr lang="en-US"/>
              <a:t>Children's right to healthcare</a:t>
            </a:r>
          </a:p>
        </p:txBody>
      </p:sp>
    </p:spTree>
    <p:extLst>
      <p:ext uri="{BB962C8B-B14F-4D97-AF65-F5344CB8AC3E}">
        <p14:creationId xmlns:p14="http://schemas.microsoft.com/office/powerpoint/2010/main" val="3719195942"/>
      </p:ext>
    </p:extLst>
  </p:cSld>
  <p:clrMapOvr>
    <a:masterClrMapping/>
  </p:clrMapOvr>
  <p:transition spd="slow" advClick="0" advTm="10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6FF0F0B8-5B06-4174-9742-1FD7ABE712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generated with high confidence">
            <a:extLst>
              <a:ext uri="{FF2B5EF4-FFF2-40B4-BE49-F238E27FC236}">
                <a16:creationId xmlns:a16="http://schemas.microsoft.com/office/drawing/2014/main" id="{472B1004-4E80-431A-B8AD-BF7E4BE09EA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18" r="1" b="1"/>
          <a:stretch/>
        </p:blipFill>
        <p:spPr>
          <a:xfrm>
            <a:off x="643467" y="643467"/>
            <a:ext cx="10905066" cy="5571066"/>
          </a:xfrm>
          <a:prstGeom prst="rect">
            <a:avLst/>
          </a:prstGeom>
          <a:ln w="190500">
            <a:solidFill>
              <a:srgbClr val="FFFFFF"/>
            </a:solidFill>
            <a:miter lim="800000"/>
          </a:ln>
          <a:effectLst>
            <a:outerShdw blurRad="76200" dist="19050" dir="5400000" algn="t" rotWithShape="0">
              <a:prstClr val="black">
                <a:alpha val="55000"/>
              </a:prstClr>
            </a:outerShdw>
          </a:effectLst>
        </p:spPr>
      </p:pic>
    </p:spTree>
    <p:extLst>
      <p:ext uri="{BB962C8B-B14F-4D97-AF65-F5344CB8AC3E}">
        <p14:creationId xmlns:p14="http://schemas.microsoft.com/office/powerpoint/2010/main" val="3438563278"/>
      </p:ext>
    </p:extLst>
  </p:cSld>
  <p:clrMapOvr>
    <a:masterClrMapping/>
  </p:clrMapOvr>
  <p:transition spd="slow" advClick="0" advTm="10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2C79-E0BF-41F3-8CB3-E213127A2188}"/>
              </a:ext>
            </a:extLst>
          </p:cNvPr>
          <p:cNvSpPr>
            <a:spLocks noGrp="1"/>
          </p:cNvSpPr>
          <p:nvPr>
            <p:ph type="title"/>
          </p:nvPr>
        </p:nvSpPr>
        <p:spPr/>
        <p:txBody>
          <a:bodyPr>
            <a:normAutofit/>
          </a:bodyPr>
          <a:lstStyle/>
          <a:p>
            <a:r>
              <a:rPr lang="en-US" sz="4000" b="1" dirty="0"/>
              <a:t>Protection of child rights</a:t>
            </a:r>
          </a:p>
        </p:txBody>
      </p:sp>
      <p:sp>
        <p:nvSpPr>
          <p:cNvPr id="3" name="Content Placeholder 2">
            <a:extLst>
              <a:ext uri="{FF2B5EF4-FFF2-40B4-BE49-F238E27FC236}">
                <a16:creationId xmlns:a16="http://schemas.microsoft.com/office/drawing/2014/main" id="{360F89A1-8919-4523-A8AB-A00D69896FB5}"/>
              </a:ext>
            </a:extLst>
          </p:cNvPr>
          <p:cNvSpPr>
            <a:spLocks noGrp="1"/>
          </p:cNvSpPr>
          <p:nvPr>
            <p:ph idx="1"/>
          </p:nvPr>
        </p:nvSpPr>
        <p:spPr/>
        <p:txBody>
          <a:bodyPr>
            <a:normAutofit/>
          </a:bodyPr>
          <a:lstStyle/>
          <a:p>
            <a:r>
              <a:rPr lang="en-US" sz="1600" dirty="0"/>
              <a:t>There are four general principles that underpin all children’s rights:</a:t>
            </a:r>
          </a:p>
          <a:p>
            <a:r>
              <a:rPr lang="en-US" sz="1600" b="1" dirty="0"/>
              <a:t>Non-discrimination</a:t>
            </a:r>
            <a:r>
              <a:rPr lang="en-US" sz="1600" dirty="0"/>
              <a:t> means that all children have the same right to develop their potential in all situations and at all times. For example, every child should have equal access to education regardless of the child’s gender, race, ethnicity, nationality, religion, disability, parentage, sexual orientation or other status</a:t>
            </a:r>
          </a:p>
          <a:p>
            <a:r>
              <a:rPr lang="en-US" sz="1600" b="1" dirty="0"/>
              <a:t>The best interests of the child</a:t>
            </a:r>
            <a:r>
              <a:rPr lang="en-US" sz="1600" dirty="0"/>
              <a:t> must be "a primary consideration" in all actions and decisions concerning a child, and must be used to resolve conflicts between different rights. For example, when making national budgetary decisions affecting children, Government must consider how cuts will impact on the best interests of the child</a:t>
            </a:r>
          </a:p>
          <a:p>
            <a:r>
              <a:rPr lang="en-US" sz="1600" b="1" dirty="0"/>
              <a:t>The right to survival and development </a:t>
            </a:r>
            <a:r>
              <a:rPr lang="en-US" sz="1600" dirty="0"/>
              <a:t>underscores the vital importance of ensuring access to basic services and to equality of opportunity for children to achieve their full development. For example, a child with a disability should have effective access to education and health care to achieve their full potential</a:t>
            </a:r>
          </a:p>
          <a:p>
            <a:r>
              <a:rPr lang="en-US" sz="1600" b="1" dirty="0"/>
              <a:t>The views of the child</a:t>
            </a:r>
            <a:r>
              <a:rPr lang="en-US" sz="1600" dirty="0"/>
              <a:t> mean that the voice of the child must be heard and respected in all matters concerning his or her rights. For example, those in power should consult with children before making decisions that will affect them.</a:t>
            </a:r>
          </a:p>
          <a:p>
            <a:endParaRPr lang="en-US" sz="1600" dirty="0"/>
          </a:p>
        </p:txBody>
      </p:sp>
    </p:spTree>
    <p:extLst>
      <p:ext uri="{BB962C8B-B14F-4D97-AF65-F5344CB8AC3E}">
        <p14:creationId xmlns:p14="http://schemas.microsoft.com/office/powerpoint/2010/main" val="4073379750"/>
      </p:ext>
    </p:extLst>
  </p:cSld>
  <p:clrMapOvr>
    <a:masterClrMapping/>
  </p:clrMapOvr>
  <p:transition spd="slow" advClick="0" advTm="10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4DF1-B8CD-4011-A19B-B441B93AFBFD}"/>
              </a:ext>
            </a:extLst>
          </p:cNvPr>
          <p:cNvSpPr>
            <a:spLocks noGrp="1"/>
          </p:cNvSpPr>
          <p:nvPr>
            <p:ph type="title"/>
          </p:nvPr>
        </p:nvSpPr>
        <p:spPr/>
        <p:txBody>
          <a:bodyPr>
            <a:normAutofit/>
          </a:bodyPr>
          <a:lstStyle/>
          <a:p>
            <a:r>
              <a:rPr lang="en-US" dirty="0"/>
              <a:t>Survival and development</a:t>
            </a:r>
            <a:endParaRPr lang="en-US" sz="1400" dirty="0"/>
          </a:p>
        </p:txBody>
      </p:sp>
      <p:sp>
        <p:nvSpPr>
          <p:cNvPr id="3" name="Content Placeholder 2">
            <a:extLst>
              <a:ext uri="{FF2B5EF4-FFF2-40B4-BE49-F238E27FC236}">
                <a16:creationId xmlns:a16="http://schemas.microsoft.com/office/drawing/2014/main" id="{95DD5154-85F3-47D6-A512-24561938FF26}"/>
              </a:ext>
            </a:extLst>
          </p:cNvPr>
          <p:cNvSpPr>
            <a:spLocks noGrp="1"/>
          </p:cNvSpPr>
          <p:nvPr>
            <p:ph idx="1"/>
          </p:nvPr>
        </p:nvSpPr>
        <p:spPr/>
        <p:txBody>
          <a:bodyPr>
            <a:normAutofit/>
          </a:bodyPr>
          <a:lstStyle/>
          <a:p>
            <a:r>
              <a:rPr lang="en-US" sz="1600" dirty="0"/>
              <a:t>A rights-based rather than a welfare approach is needed to realize child rights, of which health and education are crucial. The health needs of the newborn (survival), infant (vaccinations, nutrition) and preschool child (infections, development) require particular attention. Health care delivery systems should be made fully functional, programs properly implemented, and accountability ensured at all levels. Basic curative services must be provided free for all children. Functional health literacy should be provided to the underprivileged.</a:t>
            </a:r>
          </a:p>
          <a:p>
            <a:endParaRPr lang="en-US" sz="1600" dirty="0"/>
          </a:p>
          <a:p>
            <a:endParaRPr lang="en-US" sz="1600" dirty="0"/>
          </a:p>
        </p:txBody>
      </p:sp>
      <p:pic>
        <p:nvPicPr>
          <p:cNvPr id="5" name="Picture 4" descr="A group of people posing for the camera&#10;&#10;Description generated with high confidence">
            <a:extLst>
              <a:ext uri="{FF2B5EF4-FFF2-40B4-BE49-F238E27FC236}">
                <a16:creationId xmlns:a16="http://schemas.microsoft.com/office/drawing/2014/main" id="{7002827C-2B62-481D-B2F9-96032E0953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9676" y="3616586"/>
            <a:ext cx="7143750" cy="2028825"/>
          </a:xfrm>
          <a:prstGeom prst="rect">
            <a:avLst/>
          </a:prstGeom>
        </p:spPr>
      </p:pic>
    </p:spTree>
    <p:extLst>
      <p:ext uri="{BB962C8B-B14F-4D97-AF65-F5344CB8AC3E}">
        <p14:creationId xmlns:p14="http://schemas.microsoft.com/office/powerpoint/2010/main" val="2750579268"/>
      </p:ext>
    </p:extLst>
  </p:cSld>
  <p:clrMapOvr>
    <a:masterClrMapping/>
  </p:clrMapOvr>
  <p:transition spd="slow" advClick="0" advTm="10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F524-A4C3-4DAD-A382-85F3F308FEA6}"/>
              </a:ext>
            </a:extLst>
          </p:cNvPr>
          <p:cNvSpPr>
            <a:spLocks noGrp="1"/>
          </p:cNvSpPr>
          <p:nvPr>
            <p:ph type="title"/>
          </p:nvPr>
        </p:nvSpPr>
        <p:spPr>
          <a:xfrm>
            <a:off x="838200" y="365126"/>
            <a:ext cx="9340273" cy="315912"/>
          </a:xfrm>
        </p:spPr>
        <p:txBody>
          <a:bodyPr>
            <a:normAutofit fontScale="90000"/>
          </a:bodyPr>
          <a:lstStyle/>
          <a:p>
            <a:r>
              <a:rPr lang="en-US" sz="4000" dirty="0"/>
              <a:t>Case study</a:t>
            </a:r>
          </a:p>
        </p:txBody>
      </p:sp>
      <p:sp>
        <p:nvSpPr>
          <p:cNvPr id="3" name="Content Placeholder 2">
            <a:extLst>
              <a:ext uri="{FF2B5EF4-FFF2-40B4-BE49-F238E27FC236}">
                <a16:creationId xmlns:a16="http://schemas.microsoft.com/office/drawing/2014/main" id="{47D291F2-AFFC-44AB-BC6C-1D9190CE5E3C}"/>
              </a:ext>
            </a:extLst>
          </p:cNvPr>
          <p:cNvSpPr>
            <a:spLocks noGrp="1"/>
          </p:cNvSpPr>
          <p:nvPr>
            <p:ph idx="1"/>
          </p:nvPr>
        </p:nvSpPr>
        <p:spPr>
          <a:xfrm>
            <a:off x="513410" y="939868"/>
            <a:ext cx="10827327" cy="5197908"/>
          </a:xfrm>
        </p:spPr>
        <p:txBody>
          <a:bodyPr>
            <a:normAutofit/>
          </a:bodyPr>
          <a:lstStyle/>
          <a:p>
            <a:pPr marL="0" indent="0">
              <a:buNone/>
            </a:pPr>
            <a:r>
              <a:rPr lang="en-US" sz="2000" dirty="0"/>
              <a:t>Using a case-study of an ‘uncontrollable’ child as its starting-point, this paper examines the usefulness of rights language in illuminating disputes between parents and teenage children. </a:t>
            </a:r>
            <a:r>
              <a:rPr lang="en-US" sz="2000" dirty="0" err="1"/>
              <a:t>Hohfeld's</a:t>
            </a:r>
            <a:r>
              <a:rPr lang="en-US" sz="2000" dirty="0"/>
              <a:t> distinction between rights and privileges is employed in order to explore the meaning of a teenager's assertion that she has a right to independence and the meaning of the parents' answering claim to a right to control her. The obligations of parents and society towards rebellious teenagers are also discussed. It is argued that, if these teenagers do possess a right to be free of control, the effective exercise of this right depends on society's acceptance of a duty to provide the necessary supporting services. Further, the focus on obligations leads to a consideration of different conceptions of parenthood. The prevailing model reflects the view that such rights as parents possess in respect of their children derive from their obligations. An attempt is made to </a:t>
            </a:r>
            <a:r>
              <a:rPr lang="en-US" sz="2000" dirty="0" err="1"/>
              <a:t>analyse</a:t>
            </a:r>
            <a:r>
              <a:rPr lang="en-US" sz="2000" dirty="0"/>
              <a:t> these derivative rights: it is proposed that a distinction can be made between parental powers and parental authorities. Such an analysis, however, is not the </a:t>
            </a:r>
            <a:r>
              <a:rPr lang="en-US" sz="2000" dirty="0" err="1"/>
              <a:t>whold</a:t>
            </a:r>
            <a:r>
              <a:rPr lang="en-US" sz="2000" dirty="0"/>
              <a:t> story. Simply because of their status, parents also possess what are described in this paper as recognized interests. The paper concludes by considering how the concepts of powers, authorities and recognized interests assist in our understanding of the issues posed by the case-study.</a:t>
            </a:r>
          </a:p>
        </p:txBody>
      </p:sp>
    </p:spTree>
    <p:extLst>
      <p:ext uri="{BB962C8B-B14F-4D97-AF65-F5344CB8AC3E}">
        <p14:creationId xmlns:p14="http://schemas.microsoft.com/office/powerpoint/2010/main" val="1319931775"/>
      </p:ext>
    </p:extLst>
  </p:cSld>
  <p:clrMapOvr>
    <a:masterClrMapping/>
  </p:clrMapOvr>
  <p:transition spd="slow" advClick="0" advTm="10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B84B-9BEB-4C92-8535-14A44792AA48}"/>
              </a:ext>
            </a:extLst>
          </p:cNvPr>
          <p:cNvSpPr>
            <a:spLocks noGrp="1"/>
          </p:cNvSpPr>
          <p:nvPr>
            <p:ph type="title"/>
          </p:nvPr>
        </p:nvSpPr>
        <p:spPr/>
        <p:txBody>
          <a:bodyPr/>
          <a:lstStyle/>
          <a:p>
            <a:r>
              <a:rPr lang="en-US" dirty="0"/>
              <a:t>Group activities</a:t>
            </a:r>
          </a:p>
        </p:txBody>
      </p:sp>
      <p:pic>
        <p:nvPicPr>
          <p:cNvPr id="5" name="Content Placeholder 4" descr="A person standing in front of a computer&#10;&#10;Description generated with high confidence">
            <a:extLst>
              <a:ext uri="{FF2B5EF4-FFF2-40B4-BE49-F238E27FC236}">
                <a16:creationId xmlns:a16="http://schemas.microsoft.com/office/drawing/2014/main" id="{55BE42B4-D8BE-4A26-ADEE-A43E7334DA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166" y="1295039"/>
            <a:ext cx="5441067" cy="3055287"/>
          </a:xfrm>
        </p:spPr>
      </p:pic>
      <p:pic>
        <p:nvPicPr>
          <p:cNvPr id="7" name="Picture 6" descr="A group of people looking at a computer&#10;&#10;Description generated with high confidence">
            <a:extLst>
              <a:ext uri="{FF2B5EF4-FFF2-40B4-BE49-F238E27FC236}">
                <a16:creationId xmlns:a16="http://schemas.microsoft.com/office/drawing/2014/main" id="{FEC8FAED-211F-4053-AC67-0A01D2D554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769" y="283360"/>
            <a:ext cx="5552515" cy="3117867"/>
          </a:xfrm>
          <a:prstGeom prst="rect">
            <a:avLst/>
          </a:prstGeom>
        </p:spPr>
      </p:pic>
      <p:pic>
        <p:nvPicPr>
          <p:cNvPr id="9" name="Picture 8" descr="A group of people sitting in a room&#10;&#10;Description generated with very high confidence">
            <a:extLst>
              <a:ext uri="{FF2B5EF4-FFF2-40B4-BE49-F238E27FC236}">
                <a16:creationId xmlns:a16="http://schemas.microsoft.com/office/drawing/2014/main" id="{DF0F1539-3F89-4E62-B587-0E5C5E9F22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164" y="4477182"/>
            <a:ext cx="4232563" cy="2380817"/>
          </a:xfrm>
          <a:prstGeom prst="rect">
            <a:avLst/>
          </a:prstGeom>
        </p:spPr>
      </p:pic>
      <p:pic>
        <p:nvPicPr>
          <p:cNvPr id="11" name="Picture 10" descr="A group of people sitting in a chair in a room&#10;&#10;Description generated with very high confidence">
            <a:extLst>
              <a:ext uri="{FF2B5EF4-FFF2-40B4-BE49-F238E27FC236}">
                <a16:creationId xmlns:a16="http://schemas.microsoft.com/office/drawing/2014/main" id="{9F2BBA07-6761-4885-AA06-FCACB3E2F2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4650" y="3331401"/>
            <a:ext cx="2439132" cy="3557535"/>
          </a:xfrm>
          <a:prstGeom prst="rect">
            <a:avLst/>
          </a:prstGeom>
        </p:spPr>
      </p:pic>
    </p:spTree>
    <p:extLst>
      <p:ext uri="{BB962C8B-B14F-4D97-AF65-F5344CB8AC3E}">
        <p14:creationId xmlns:p14="http://schemas.microsoft.com/office/powerpoint/2010/main" val="663964995"/>
      </p:ext>
    </p:extLst>
  </p:cSld>
  <p:clrMapOvr>
    <a:masterClrMapping/>
  </p:clrMapOvr>
  <p:transition spd="slow" advClick="0" advTm="10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05B256-C561-40D8-A8A7-6FA48FAED5B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5277" y="1825625"/>
            <a:ext cx="6441446" cy="4351338"/>
          </a:xfrm>
        </p:spPr>
      </p:pic>
    </p:spTree>
    <p:extLst>
      <p:ext uri="{BB962C8B-B14F-4D97-AF65-F5344CB8AC3E}">
        <p14:creationId xmlns:p14="http://schemas.microsoft.com/office/powerpoint/2010/main" val="183865036"/>
      </p:ext>
    </p:extLst>
  </p:cSld>
  <p:clrMapOvr>
    <a:masterClrMapping/>
  </p:clrMapOvr>
  <p:transition spd="slow" advClick="0" advTm="10000">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94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Content Placeholder 4">
            <a:extLst>
              <a:ext uri="{FF2B5EF4-FFF2-40B4-BE49-F238E27FC236}">
                <a16:creationId xmlns:a16="http://schemas.microsoft.com/office/drawing/2014/main" id="{5A28C474-3C27-4938-94FC-7058DD72B6D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013" y="480060"/>
            <a:ext cx="2663352" cy="759055"/>
          </a:xfrm>
          <a:prstGeom prst="rect">
            <a:avLst/>
          </a:prstGeom>
        </p:spPr>
      </p:pic>
      <p:sp>
        <p:nvSpPr>
          <p:cNvPr id="6" name="TextBox 5">
            <a:extLst>
              <a:ext uri="{FF2B5EF4-FFF2-40B4-BE49-F238E27FC236}">
                <a16:creationId xmlns:a16="http://schemas.microsoft.com/office/drawing/2014/main" id="{E7C94204-771A-44EF-BA4C-48F0670733E0}"/>
              </a:ext>
            </a:extLst>
          </p:cNvPr>
          <p:cNvSpPr txBox="1"/>
          <p:nvPr/>
        </p:nvSpPr>
        <p:spPr>
          <a:xfrm>
            <a:off x="1016000" y="1644073"/>
            <a:ext cx="10493695" cy="3231654"/>
          </a:xfrm>
          <a:prstGeom prst="rect">
            <a:avLst/>
          </a:prstGeom>
          <a:noFill/>
        </p:spPr>
        <p:txBody>
          <a:bodyPr wrap="square" rtlCol="0">
            <a:spAutoFit/>
          </a:bodyPr>
          <a:lstStyle/>
          <a:p>
            <a:r>
              <a:rPr lang="en-US" dirty="0"/>
              <a:t>KA2 – Cooperation for Innovation and the			Erasmus+ </a:t>
            </a:r>
            <a:r>
              <a:rPr lang="en-US" dirty="0" err="1"/>
              <a:t>Programme</a:t>
            </a:r>
            <a:r>
              <a:rPr lang="en-US" dirty="0"/>
              <a:t>,</a:t>
            </a:r>
          </a:p>
          <a:p>
            <a:r>
              <a:rPr lang="en-US" dirty="0"/>
              <a:t>Exchange of Good Practices					Strategic Partnership</a:t>
            </a:r>
          </a:p>
          <a:p>
            <a:r>
              <a:rPr lang="en-US" dirty="0"/>
              <a:t>KA219 – Strategic Partnerships for Schools Only			Project No : 2107-1-FR</a:t>
            </a:r>
          </a:p>
          <a:p>
            <a:r>
              <a:rPr lang="en-US" dirty="0"/>
              <a:t>							01-KA219-037504_5</a:t>
            </a:r>
          </a:p>
          <a:p>
            <a:endParaRPr lang="en-US" dirty="0"/>
          </a:p>
          <a:p>
            <a:r>
              <a:rPr lang="en-US" dirty="0"/>
              <a:t>		</a:t>
            </a:r>
            <a:r>
              <a:rPr lang="en-US" b="1" dirty="0"/>
              <a:t>Sharing the world :				Project realized by:</a:t>
            </a:r>
          </a:p>
          <a:p>
            <a:r>
              <a:rPr lang="en-US" b="1" dirty="0"/>
              <a:t>                                   right to healthcare				</a:t>
            </a:r>
            <a:r>
              <a:rPr lang="en-US" sz="1400" dirty="0"/>
              <a:t>Anamaria </a:t>
            </a:r>
            <a:r>
              <a:rPr lang="en-US" sz="1400" dirty="0" err="1"/>
              <a:t>Aconstantinesei</a:t>
            </a:r>
            <a:endParaRPr lang="en-US" sz="1400" dirty="0"/>
          </a:p>
          <a:p>
            <a:r>
              <a:rPr lang="en-US" sz="1400" dirty="0"/>
              <a:t>							Carina Ramona Lau</a:t>
            </a:r>
          </a:p>
          <a:p>
            <a:r>
              <a:rPr lang="en-US" sz="1400" dirty="0"/>
              <a:t>							Stefan </a:t>
            </a:r>
            <a:r>
              <a:rPr lang="en-US" sz="1400" dirty="0" err="1"/>
              <a:t>Bulboaca</a:t>
            </a:r>
            <a:endParaRPr lang="en-US" sz="1400" dirty="0"/>
          </a:p>
          <a:p>
            <a:r>
              <a:rPr lang="en-US" sz="1400" dirty="0"/>
              <a:t>							</a:t>
            </a:r>
            <a:r>
              <a:rPr lang="en-US" sz="1400" dirty="0" err="1"/>
              <a:t>Denisia</a:t>
            </a:r>
            <a:r>
              <a:rPr lang="en-US" sz="1400" dirty="0"/>
              <a:t> </a:t>
            </a:r>
            <a:r>
              <a:rPr lang="en-US" sz="1400" dirty="0" err="1"/>
              <a:t>Barbalata</a:t>
            </a:r>
            <a:endParaRPr lang="en-US" sz="1400" dirty="0"/>
          </a:p>
          <a:p>
            <a:r>
              <a:rPr lang="en-US" b="1" dirty="0"/>
              <a:t>							 				</a:t>
            </a:r>
            <a:endParaRPr lang="en-US" dirty="0"/>
          </a:p>
          <a:p>
            <a:r>
              <a:rPr lang="en-US" dirty="0"/>
              <a:t>							</a:t>
            </a:r>
          </a:p>
        </p:txBody>
      </p:sp>
    </p:spTree>
    <p:extLst>
      <p:ext uri="{BB962C8B-B14F-4D97-AF65-F5344CB8AC3E}">
        <p14:creationId xmlns:p14="http://schemas.microsoft.com/office/powerpoint/2010/main" val="2123693296"/>
      </p:ext>
    </p:extLst>
  </p:cSld>
  <p:clrMapOvr>
    <a:masterClrMapping/>
  </p:clrMapOvr>
  <p:transition spd="slow" advClick="0" advTm="1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3838-934D-404A-8DAE-A665A520BEF4}"/>
              </a:ext>
            </a:extLst>
          </p:cNvPr>
          <p:cNvSpPr>
            <a:spLocks noGrp="1"/>
          </p:cNvSpPr>
          <p:nvPr>
            <p:ph type="title"/>
          </p:nvPr>
        </p:nvSpPr>
        <p:spPr/>
        <p:txBody>
          <a:bodyPr/>
          <a:lstStyle/>
          <a:p>
            <a:pPr algn="ctr"/>
            <a:r>
              <a:rPr lang="en-US" b="1" dirty="0"/>
              <a:t>PROJECT</a:t>
            </a:r>
          </a:p>
        </p:txBody>
      </p:sp>
      <p:sp>
        <p:nvSpPr>
          <p:cNvPr id="3" name="Content Placeholder 2">
            <a:extLst>
              <a:ext uri="{FF2B5EF4-FFF2-40B4-BE49-F238E27FC236}">
                <a16:creationId xmlns:a16="http://schemas.microsoft.com/office/drawing/2014/main" id="{69315412-D02B-4C08-A630-14F5D264ABFD}"/>
              </a:ext>
            </a:extLst>
          </p:cNvPr>
          <p:cNvSpPr>
            <a:spLocks noGrp="1"/>
          </p:cNvSpPr>
          <p:nvPr>
            <p:ph idx="1"/>
          </p:nvPr>
        </p:nvSpPr>
        <p:spPr/>
        <p:txBody>
          <a:bodyPr>
            <a:normAutofit/>
          </a:bodyPr>
          <a:lstStyle/>
          <a:p>
            <a:r>
              <a:rPr lang="en-US" dirty="0"/>
              <a:t>Date: 17.04.2018</a:t>
            </a:r>
          </a:p>
          <a:p>
            <a:r>
              <a:rPr lang="en-US" dirty="0"/>
              <a:t>Class: 9 F</a:t>
            </a:r>
          </a:p>
          <a:p>
            <a:r>
              <a:rPr lang="en-US" dirty="0"/>
              <a:t>School Object: TIC</a:t>
            </a:r>
          </a:p>
          <a:p>
            <a:r>
              <a:rPr lang="en-US" dirty="0"/>
              <a:t>Subject: Knowing and respecting children's right to healthcare</a:t>
            </a:r>
          </a:p>
          <a:p>
            <a:r>
              <a:rPr lang="en-US" dirty="0"/>
              <a:t>Type of lesson: communication/ acquisition of new knowledge</a:t>
            </a:r>
          </a:p>
          <a:p>
            <a:r>
              <a:rPr lang="en-US" dirty="0"/>
              <a:t>Reserved Time: 50 minutes</a:t>
            </a:r>
          </a:p>
          <a:p>
            <a:r>
              <a:rPr lang="en-US" dirty="0"/>
              <a:t>Teacher</a:t>
            </a:r>
            <a:r>
              <a:rPr lang="en-US" dirty="0" smtClean="0"/>
              <a:t>:</a:t>
            </a:r>
          </a:p>
          <a:p>
            <a:pPr lvl="1"/>
            <a:r>
              <a:rPr lang="en-US" dirty="0" smtClean="0"/>
              <a:t> </a:t>
            </a:r>
            <a:r>
              <a:rPr lang="en-US" dirty="0" err="1"/>
              <a:t>Mihaiela</a:t>
            </a:r>
            <a:r>
              <a:rPr lang="en-US" dirty="0"/>
              <a:t> </a:t>
            </a:r>
            <a:r>
              <a:rPr lang="en-US" dirty="0" err="1" smtClean="0"/>
              <a:t>Tunea</a:t>
            </a:r>
            <a:endParaRPr lang="en-US" dirty="0" smtClean="0"/>
          </a:p>
          <a:p>
            <a:pPr lvl="1"/>
            <a:r>
              <a:rPr lang="en-US" dirty="0" smtClean="0"/>
              <a:t>Elena-Magda </a:t>
            </a:r>
            <a:r>
              <a:rPr lang="en-US" dirty="0" err="1" smtClean="0"/>
              <a:t>Soptica</a:t>
            </a:r>
            <a:r>
              <a:rPr lang="en-US" dirty="0" smtClean="0"/>
              <a:t> </a:t>
            </a:r>
            <a:endParaRPr lang="en-US" dirty="0"/>
          </a:p>
          <a:p>
            <a:endParaRPr lang="en-US" dirty="0"/>
          </a:p>
        </p:txBody>
      </p:sp>
    </p:spTree>
    <p:extLst>
      <p:ext uri="{BB962C8B-B14F-4D97-AF65-F5344CB8AC3E}">
        <p14:creationId xmlns:p14="http://schemas.microsoft.com/office/powerpoint/2010/main" val="1895493958"/>
      </p:ext>
    </p:extLst>
  </p:cSld>
  <p:clrMapOvr>
    <a:masterClrMapping/>
  </p:clrMapOvr>
  <p:transition spd="slow" advClick="0" advTm="1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890D-8608-4A41-B7B8-F77E316363B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AF1390A-BDE6-4A9E-AC6C-93B7561E30EB}"/>
              </a:ext>
            </a:extLst>
          </p:cNvPr>
          <p:cNvSpPr>
            <a:spLocks noGrp="1"/>
          </p:cNvSpPr>
          <p:nvPr>
            <p:ph idx="1"/>
          </p:nvPr>
        </p:nvSpPr>
        <p:spPr/>
        <p:txBody>
          <a:bodyPr>
            <a:normAutofit/>
          </a:bodyPr>
          <a:lstStyle/>
          <a:p>
            <a:r>
              <a:rPr lang="en-US" sz="2200" dirty="0"/>
              <a:t>O1 - to define the concepts of “right”, human rights( children`s rights)”;</a:t>
            </a:r>
          </a:p>
          <a:p>
            <a:r>
              <a:rPr lang="en-US" sz="2200" dirty="0"/>
              <a:t>O2 – to identify children`s rights and obligations, under the Convention on the Rights of the Child;</a:t>
            </a:r>
          </a:p>
          <a:p>
            <a:r>
              <a:rPr lang="en-US" sz="2200" dirty="0"/>
              <a:t>O3 – to compare situations that concern children`s rights and </a:t>
            </a:r>
            <a:r>
              <a:rPr lang="en-US" sz="2200" dirty="0" err="1"/>
              <a:t>responsabilities</a:t>
            </a:r>
            <a:r>
              <a:rPr lang="en-US" sz="2200" dirty="0"/>
              <a:t>;</a:t>
            </a:r>
          </a:p>
          <a:p>
            <a:r>
              <a:rPr lang="en-US" sz="2200" dirty="0"/>
              <a:t>Teaching strategies: Brainstorming, conducting discussion, case study, explanation, observation.</a:t>
            </a:r>
          </a:p>
          <a:p>
            <a:r>
              <a:rPr lang="en-US" sz="2200" dirty="0"/>
              <a:t>Instructive means: images on the subject( rights and </a:t>
            </a:r>
            <a:r>
              <a:rPr lang="en-US" sz="2200" dirty="0" err="1"/>
              <a:t>responsabilities</a:t>
            </a:r>
            <a:r>
              <a:rPr lang="en-US" sz="2200" dirty="0"/>
              <a:t> of the child), information support( Convention on the Protection of the Rights of the Child), worksheets, </a:t>
            </a:r>
            <a:r>
              <a:rPr lang="en-US" sz="2200" dirty="0" err="1"/>
              <a:t>annexe</a:t>
            </a:r>
            <a:r>
              <a:rPr lang="en-US" sz="2200" dirty="0"/>
              <a:t>;</a:t>
            </a:r>
          </a:p>
          <a:p>
            <a:r>
              <a:rPr lang="en-US" sz="2200" dirty="0"/>
              <a:t>Information resources: computer, video “Children`s Rights Convention”</a:t>
            </a:r>
          </a:p>
          <a:p>
            <a:r>
              <a:rPr lang="en-US" sz="2200" dirty="0"/>
              <a:t>Forms of organization: </a:t>
            </a:r>
            <a:r>
              <a:rPr lang="en-US" sz="2200" dirty="0" smtClean="0"/>
              <a:t>front</a:t>
            </a:r>
            <a:r>
              <a:rPr lang="ro-RO" sz="2200" dirty="0" smtClean="0">
                <a:solidFill>
                  <a:srgbClr val="FF0000"/>
                </a:solidFill>
              </a:rPr>
              <a:t>al</a:t>
            </a:r>
            <a:r>
              <a:rPr lang="en-US" sz="2200" smtClean="0"/>
              <a:t>, individual</a:t>
            </a:r>
            <a:r>
              <a:rPr lang="ro-RO" sz="2200" smtClean="0">
                <a:solidFill>
                  <a:srgbClr val="FF0000"/>
                </a:solidFill>
              </a:rPr>
              <a:t> </a:t>
            </a:r>
            <a:r>
              <a:rPr lang="ro-RO" sz="2200" dirty="0" smtClean="0">
                <a:solidFill>
                  <a:srgbClr val="FF0000"/>
                </a:solidFill>
              </a:rPr>
              <a:t>work</a:t>
            </a:r>
            <a:r>
              <a:rPr lang="en-US" sz="2200" dirty="0" smtClean="0"/>
              <a:t>, group</a:t>
            </a:r>
            <a:r>
              <a:rPr lang="ro-RO" sz="2200" dirty="0" smtClean="0"/>
              <a:t> </a:t>
            </a:r>
            <a:r>
              <a:rPr lang="ro-RO" sz="2200" dirty="0" smtClean="0">
                <a:solidFill>
                  <a:srgbClr val="FF0000"/>
                </a:solidFill>
              </a:rPr>
              <a:t>work</a:t>
            </a:r>
            <a:endParaRPr lang="en-US" sz="2200" dirty="0">
              <a:solidFill>
                <a:srgbClr val="FF0000"/>
              </a:solidFill>
            </a:endParaRPr>
          </a:p>
          <a:p>
            <a:endParaRPr lang="en-US" dirty="0"/>
          </a:p>
        </p:txBody>
      </p:sp>
    </p:spTree>
    <p:extLst>
      <p:ext uri="{BB962C8B-B14F-4D97-AF65-F5344CB8AC3E}">
        <p14:creationId xmlns:p14="http://schemas.microsoft.com/office/powerpoint/2010/main" val="1883706208"/>
      </p:ext>
    </p:extLst>
  </p:cSld>
  <p:clrMapOvr>
    <a:masterClrMapping/>
  </p:clrMapOvr>
  <p:transition spd="slow" advClick="0" advTm="1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9975-D315-4984-A9EC-7C43EC0001FA}"/>
              </a:ext>
            </a:extLst>
          </p:cNvPr>
          <p:cNvSpPr>
            <a:spLocks noGrp="1"/>
          </p:cNvSpPr>
          <p:nvPr>
            <p:ph type="title"/>
          </p:nvPr>
        </p:nvSpPr>
        <p:spPr/>
        <p:txBody>
          <a:bodyPr/>
          <a:lstStyle/>
          <a:p>
            <a:r>
              <a:rPr lang="en-US" b="1" dirty="0"/>
              <a:t>Key facts</a:t>
            </a:r>
            <a:br>
              <a:rPr lang="en-US" b="1" dirty="0"/>
            </a:br>
            <a:endParaRPr lang="en-US" dirty="0"/>
          </a:p>
        </p:txBody>
      </p:sp>
      <p:sp>
        <p:nvSpPr>
          <p:cNvPr id="3" name="Content Placeholder 2">
            <a:extLst>
              <a:ext uri="{FF2B5EF4-FFF2-40B4-BE49-F238E27FC236}">
                <a16:creationId xmlns:a16="http://schemas.microsoft.com/office/drawing/2014/main" id="{32D1D93D-D448-4C39-8B4E-BC6524EBADDD}"/>
              </a:ext>
            </a:extLst>
          </p:cNvPr>
          <p:cNvSpPr>
            <a:spLocks noGrp="1"/>
          </p:cNvSpPr>
          <p:nvPr>
            <p:ph idx="1"/>
          </p:nvPr>
        </p:nvSpPr>
        <p:spPr/>
        <p:txBody>
          <a:bodyPr>
            <a:normAutofit fontScale="85000" lnSpcReduction="20000"/>
          </a:bodyPr>
          <a:lstStyle/>
          <a:p>
            <a:r>
              <a:rPr lang="en-US" dirty="0"/>
              <a:t>Health is vitally important for every human being in the world. What ever our differences may be, health is our most important commodity. A person in bad health cannot really live life to the fullest.</a:t>
            </a:r>
          </a:p>
          <a:p>
            <a:r>
              <a:rPr lang="en-US" dirty="0"/>
              <a:t>Health is the state of physical, mental and social well-being and does not only mean an absence of illness or disease. The right to health is closely linked to other fundamental human rights, most notably access to potable water and adequate hygiene. </a:t>
            </a:r>
          </a:p>
          <a:p>
            <a:r>
              <a:rPr lang="en-US" dirty="0"/>
              <a:t>All children have the right to timely access to appropriate health services. This requires the establishment of a system to protect health, including access to essential medicine.</a:t>
            </a:r>
          </a:p>
          <a:p>
            <a:r>
              <a:rPr lang="en-US" dirty="0"/>
              <a:t>The realization of the right to health implies that each country will put in place health services that are available in any circumstance, accessible to everyone, of good quality and satisfactory (meaning they conform to medical ethics and are respectful of our biological and cultural differences.)</a:t>
            </a:r>
          </a:p>
          <a:p>
            <a:endParaRPr lang="en-US" sz="1800" dirty="0"/>
          </a:p>
        </p:txBody>
      </p:sp>
    </p:spTree>
    <p:extLst>
      <p:ext uri="{BB962C8B-B14F-4D97-AF65-F5344CB8AC3E}">
        <p14:creationId xmlns:p14="http://schemas.microsoft.com/office/powerpoint/2010/main" val="1146647655"/>
      </p:ext>
    </p:extLst>
  </p:cSld>
  <p:clrMapOvr>
    <a:masterClrMapping/>
  </p:clrMapOvr>
  <p:transition spd="slow" advClick="0" advTm="1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566AE0-263A-41E4-B0F6-A8EE90E7D722}"/>
              </a:ext>
            </a:extLst>
          </p:cNvPr>
          <p:cNvSpPr>
            <a:spLocks noGrp="1"/>
          </p:cNvSpPr>
          <p:nvPr>
            <p:ph idx="1"/>
          </p:nvPr>
        </p:nvSpPr>
        <p:spPr>
          <a:xfrm>
            <a:off x="403225" y="369888"/>
            <a:ext cx="10950575" cy="5807075"/>
          </a:xfrm>
        </p:spPr>
        <p:txBody>
          <a:bodyPr>
            <a:normAutofit fontScale="92500" lnSpcReduction="20000"/>
          </a:bodyPr>
          <a:lstStyle/>
          <a:p>
            <a:r>
              <a:rPr lang="en-US" b="1" dirty="0"/>
              <a:t>Children's rights</a:t>
            </a:r>
            <a:r>
              <a:rPr lang="en-US" dirty="0"/>
              <a:t> are the </a:t>
            </a:r>
            <a:r>
              <a:rPr lang="en-US" dirty="0">
                <a:hlinkClick r:id="rId2" tooltip="Human rights"/>
              </a:rPr>
              <a:t>human rights</a:t>
            </a:r>
            <a:r>
              <a:rPr lang="en-US" dirty="0"/>
              <a:t> of </a:t>
            </a:r>
            <a:r>
              <a:rPr lang="en-US" dirty="0">
                <a:hlinkClick r:id="rId3" tooltip="Children"/>
              </a:rPr>
              <a:t>children</a:t>
            </a:r>
            <a:r>
              <a:rPr lang="en-US" dirty="0"/>
              <a:t> with particular attention to the rights of special protection and care afforded to minors. The 1989 </a:t>
            </a:r>
            <a:r>
              <a:rPr lang="en-US" dirty="0">
                <a:hlinkClick r:id="rId4" tooltip="Convention on the Rights of the Child"/>
              </a:rPr>
              <a:t>Convention on the Rights of the Child</a:t>
            </a:r>
            <a:r>
              <a:rPr lang="en-US" dirty="0"/>
              <a:t> (CRC) defines a child as "any human being below the age of eighteen years, unless under the law applicable to the child, </a:t>
            </a:r>
            <a:r>
              <a:rPr lang="en-US" dirty="0">
                <a:hlinkClick r:id="rId5" tooltip="Age of majority"/>
              </a:rPr>
              <a:t>majority</a:t>
            </a:r>
            <a:r>
              <a:rPr lang="en-US" dirty="0"/>
              <a:t> is attained </a:t>
            </a:r>
            <a:r>
              <a:rPr lang="en-US" dirty="0" err="1"/>
              <a:t>earlier."Children's</a:t>
            </a:r>
            <a:r>
              <a:rPr lang="en-US" dirty="0"/>
              <a:t> rights includes their right to association with both </a:t>
            </a:r>
            <a:r>
              <a:rPr lang="en-US" dirty="0">
                <a:hlinkClick r:id="rId6" tooltip="Parent"/>
              </a:rPr>
              <a:t>parents</a:t>
            </a:r>
            <a:r>
              <a:rPr lang="en-US" dirty="0"/>
              <a:t>, </a:t>
            </a:r>
            <a:r>
              <a:rPr lang="en-US" dirty="0">
                <a:hlinkClick r:id="rId7" tooltip="Human nature"/>
              </a:rPr>
              <a:t>human identity</a:t>
            </a:r>
            <a:r>
              <a:rPr lang="en-US" dirty="0"/>
              <a:t> as well as the basic needs for physical protection, food, universal state-paid education, health care, and criminal laws appropriate for the age and development of the child, equal protection of the child's </a:t>
            </a:r>
            <a:r>
              <a:rPr lang="en-US" dirty="0">
                <a:hlinkClick r:id="rId8" tooltip="Civil rights"/>
              </a:rPr>
              <a:t>civil rights</a:t>
            </a:r>
            <a:r>
              <a:rPr lang="en-US" dirty="0"/>
              <a:t>, and freedom from </a:t>
            </a:r>
            <a:r>
              <a:rPr lang="en-US" dirty="0">
                <a:hlinkClick r:id="rId9" tooltip="Discrimination"/>
              </a:rPr>
              <a:t>discrimination</a:t>
            </a:r>
            <a:r>
              <a:rPr lang="en-US" dirty="0"/>
              <a:t> on the basis of the child's </a:t>
            </a:r>
            <a:r>
              <a:rPr lang="en-US" dirty="0">
                <a:hlinkClick r:id="rId10" tooltip="Race (human classification)"/>
              </a:rPr>
              <a:t>race</a:t>
            </a:r>
            <a:r>
              <a:rPr lang="en-US" dirty="0"/>
              <a:t>, </a:t>
            </a:r>
            <a:r>
              <a:rPr lang="en-US" dirty="0">
                <a:hlinkClick r:id="rId11" tooltip="Gender"/>
              </a:rPr>
              <a:t>gender</a:t>
            </a:r>
            <a:r>
              <a:rPr lang="en-US" dirty="0"/>
              <a:t>, </a:t>
            </a:r>
            <a:r>
              <a:rPr lang="en-US" dirty="0">
                <a:hlinkClick r:id="rId12" tooltip="Sexual orientation"/>
              </a:rPr>
              <a:t>sexual orientation</a:t>
            </a:r>
            <a:r>
              <a:rPr lang="en-US" dirty="0"/>
              <a:t>, </a:t>
            </a:r>
            <a:r>
              <a:rPr lang="en-US" dirty="0">
                <a:hlinkClick r:id="rId13" tooltip="Gender identity"/>
              </a:rPr>
              <a:t>gender identity</a:t>
            </a:r>
            <a:r>
              <a:rPr lang="en-US" dirty="0"/>
              <a:t>, </a:t>
            </a:r>
            <a:r>
              <a:rPr lang="en-US" dirty="0">
                <a:hlinkClick r:id="rId14" tooltip="National origin"/>
              </a:rPr>
              <a:t>national origin</a:t>
            </a:r>
            <a:r>
              <a:rPr lang="en-US" dirty="0"/>
              <a:t>, </a:t>
            </a:r>
            <a:r>
              <a:rPr lang="en-US" dirty="0">
                <a:hlinkClick r:id="rId15" tooltip="Religion"/>
              </a:rPr>
              <a:t>religion</a:t>
            </a:r>
            <a:r>
              <a:rPr lang="en-US" dirty="0"/>
              <a:t>, </a:t>
            </a:r>
            <a:r>
              <a:rPr lang="en-US" dirty="0">
                <a:hlinkClick r:id="rId16" tooltip="Disability"/>
              </a:rPr>
              <a:t>disability</a:t>
            </a:r>
            <a:r>
              <a:rPr lang="en-US" dirty="0"/>
              <a:t>, </a:t>
            </a:r>
            <a:r>
              <a:rPr lang="en-US" dirty="0">
                <a:hlinkClick r:id="rId17" tooltip="Human skin color"/>
              </a:rPr>
              <a:t>color</a:t>
            </a:r>
            <a:r>
              <a:rPr lang="en-US" dirty="0"/>
              <a:t>, </a:t>
            </a:r>
            <a:r>
              <a:rPr lang="en-US" dirty="0">
                <a:hlinkClick r:id="rId18" tooltip="Ethnicity"/>
              </a:rPr>
              <a:t>ethnicity</a:t>
            </a:r>
            <a:r>
              <a:rPr lang="en-US" dirty="0"/>
              <a:t>, or other characteristics. Interpretations of children's rights range from allowing children the capacity for autonomous action to the enforcement of children being physically, mentally and emotionally free from </a:t>
            </a:r>
            <a:r>
              <a:rPr lang="en-US" dirty="0">
                <a:hlinkClick r:id="rId19" tooltip="Child abuse"/>
              </a:rPr>
              <a:t>abuse</a:t>
            </a:r>
            <a:r>
              <a:rPr lang="en-US" dirty="0"/>
              <a:t>, though what constitutes "abuse" is a matter of debate. Other definitions include the rights to care and </a:t>
            </a:r>
            <a:r>
              <a:rPr lang="en-US" dirty="0" err="1"/>
              <a:t>nurturing.There</a:t>
            </a:r>
            <a:r>
              <a:rPr lang="en-US" dirty="0"/>
              <a:t> are no definitions of other terms used to describe young people such as "</a:t>
            </a:r>
            <a:r>
              <a:rPr lang="en-US" dirty="0">
                <a:hlinkClick r:id="rId20" tooltip="Adolescent"/>
              </a:rPr>
              <a:t>adolescents</a:t>
            </a:r>
            <a:r>
              <a:rPr lang="en-US" dirty="0"/>
              <a:t>", "teenagers", or "</a:t>
            </a:r>
            <a:r>
              <a:rPr lang="en-US" dirty="0">
                <a:hlinkClick r:id="rId21" tooltip="Youth"/>
              </a:rPr>
              <a:t>youth</a:t>
            </a:r>
            <a:r>
              <a:rPr lang="en-US" dirty="0"/>
              <a:t>" in </a:t>
            </a:r>
            <a:r>
              <a:rPr lang="en-US" dirty="0">
                <a:hlinkClick r:id="rId22" tooltip="International law"/>
              </a:rPr>
              <a:t>international law</a:t>
            </a:r>
            <a:r>
              <a:rPr lang="en-US" dirty="0"/>
              <a:t>,</a:t>
            </a:r>
            <a:r>
              <a:rPr lang="en-US" baseline="30000" dirty="0">
                <a:hlinkClick r:id="rId23"/>
              </a:rPr>
              <a:t>[4]</a:t>
            </a:r>
            <a:r>
              <a:rPr lang="en-US" dirty="0"/>
              <a:t> but the children's rights movement is considered distinct from the </a:t>
            </a:r>
            <a:r>
              <a:rPr lang="en-US" dirty="0">
                <a:hlinkClick r:id="rId24" tooltip="Youth rights"/>
              </a:rPr>
              <a:t>youth rights</a:t>
            </a:r>
            <a:r>
              <a:rPr lang="en-US" dirty="0"/>
              <a:t> movement. The field of children's rights spans the fields of </a:t>
            </a:r>
            <a:r>
              <a:rPr lang="en-US" dirty="0">
                <a:hlinkClick r:id="rId25" tooltip="Law"/>
              </a:rPr>
              <a:t>law</a:t>
            </a:r>
            <a:r>
              <a:rPr lang="en-US" dirty="0"/>
              <a:t>, </a:t>
            </a:r>
            <a:r>
              <a:rPr lang="en-US" dirty="0">
                <a:hlinkClick r:id="rId26" tooltip="Politics"/>
              </a:rPr>
              <a:t>politics</a:t>
            </a:r>
            <a:r>
              <a:rPr lang="en-US" dirty="0"/>
              <a:t>, </a:t>
            </a:r>
            <a:r>
              <a:rPr lang="en-US" dirty="0">
                <a:hlinkClick r:id="rId15" tooltip="Religion"/>
              </a:rPr>
              <a:t>religion</a:t>
            </a:r>
            <a:r>
              <a:rPr lang="en-US" dirty="0"/>
              <a:t>, and </a:t>
            </a:r>
            <a:r>
              <a:rPr lang="en-US" dirty="0">
                <a:hlinkClick r:id="rId27" tooltip="Morality"/>
              </a:rPr>
              <a:t>morality</a:t>
            </a:r>
            <a:endParaRPr lang="en-US" dirty="0"/>
          </a:p>
        </p:txBody>
      </p:sp>
    </p:spTree>
    <p:extLst>
      <p:ext uri="{BB962C8B-B14F-4D97-AF65-F5344CB8AC3E}">
        <p14:creationId xmlns:p14="http://schemas.microsoft.com/office/powerpoint/2010/main" val="4039998225"/>
      </p:ext>
    </p:extLst>
  </p:cSld>
  <p:clrMapOvr>
    <a:masterClrMapping/>
  </p:clrMapOvr>
  <p:transition spd="slow" advClick="0" advTm="10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9A53-7D72-447F-A454-52730AF34EA7}"/>
              </a:ext>
            </a:extLst>
          </p:cNvPr>
          <p:cNvSpPr>
            <a:spLocks noGrp="1"/>
          </p:cNvSpPr>
          <p:nvPr>
            <p:ph type="title"/>
          </p:nvPr>
        </p:nvSpPr>
        <p:spPr>
          <a:xfrm>
            <a:off x="838201" y="365126"/>
            <a:ext cx="9236978" cy="423439"/>
          </a:xfrm>
        </p:spPr>
        <p:txBody>
          <a:bodyPr>
            <a:normAutofit fontScale="90000"/>
          </a:bodyPr>
          <a:lstStyle/>
          <a:p>
            <a:r>
              <a:rPr lang="en-US" sz="2400" b="1" dirty="0"/>
              <a:t>Classification</a:t>
            </a:r>
            <a:r>
              <a:rPr lang="en-US" sz="1000" b="1" dirty="0"/>
              <a:t/>
            </a:r>
            <a:br>
              <a:rPr lang="en-US" sz="1000" b="1" dirty="0"/>
            </a:br>
            <a:endParaRPr lang="en-US" sz="1000" dirty="0"/>
          </a:p>
        </p:txBody>
      </p:sp>
      <p:sp>
        <p:nvSpPr>
          <p:cNvPr id="3" name="Content Placeholder 2">
            <a:extLst>
              <a:ext uri="{FF2B5EF4-FFF2-40B4-BE49-F238E27FC236}">
                <a16:creationId xmlns:a16="http://schemas.microsoft.com/office/drawing/2014/main" id="{11530406-A933-4376-A18A-AC679918EEF1}"/>
              </a:ext>
            </a:extLst>
          </p:cNvPr>
          <p:cNvSpPr>
            <a:spLocks noGrp="1"/>
          </p:cNvSpPr>
          <p:nvPr>
            <p:ph idx="1"/>
          </p:nvPr>
        </p:nvSpPr>
        <p:spPr>
          <a:xfrm>
            <a:off x="587229" y="788565"/>
            <a:ext cx="10766571" cy="5388398"/>
          </a:xfrm>
        </p:spPr>
        <p:txBody>
          <a:bodyPr>
            <a:normAutofit/>
          </a:bodyPr>
          <a:lstStyle/>
          <a:p>
            <a:r>
              <a:rPr lang="en-US" sz="1400" dirty="0"/>
              <a:t>Children have two types of </a:t>
            </a:r>
            <a:r>
              <a:rPr lang="en-US" sz="1400" dirty="0">
                <a:hlinkClick r:id="rId2" tooltip="Human rights"/>
              </a:rPr>
              <a:t>human rights</a:t>
            </a:r>
            <a:r>
              <a:rPr lang="en-US" sz="1400" dirty="0"/>
              <a:t> under </a:t>
            </a:r>
            <a:r>
              <a:rPr lang="en-US" sz="1400" dirty="0">
                <a:hlinkClick r:id="rId3" tooltip="International human rights law"/>
              </a:rPr>
              <a:t>international human rights law</a:t>
            </a:r>
            <a:r>
              <a:rPr lang="en-US" sz="1400" dirty="0"/>
              <a:t>. They have the same fundamental general human rights as adults, although some human rights, such as the </a:t>
            </a:r>
            <a:r>
              <a:rPr lang="en-US" sz="1400" i="1" dirty="0"/>
              <a:t>right to marry</a:t>
            </a:r>
            <a:r>
              <a:rPr lang="en-US" sz="1400" dirty="0"/>
              <a:t>, are dormant until they are of age, Secondly, they have special human rights that are necessary to protect them during their minority. General rights operative in childhood include the </a:t>
            </a:r>
            <a:r>
              <a:rPr lang="en-US" sz="1400" i="1" dirty="0"/>
              <a:t>right to security of the person</a:t>
            </a:r>
            <a:r>
              <a:rPr lang="en-US" sz="1400" dirty="0"/>
              <a:t>, </a:t>
            </a:r>
            <a:r>
              <a:rPr lang="en-US" sz="1400" i="1" dirty="0"/>
              <a:t>to freedom from inhuman, cruel, or degrading treatment</a:t>
            </a:r>
            <a:r>
              <a:rPr lang="en-US" sz="1400" dirty="0"/>
              <a:t>, and the </a:t>
            </a:r>
            <a:r>
              <a:rPr lang="en-US" sz="1400" i="1" dirty="0"/>
              <a:t>right to special protection during childhood</a:t>
            </a:r>
            <a:r>
              <a:rPr lang="en-US" sz="1400" dirty="0"/>
              <a:t>. Particular human rights of children include, among other rights, the </a:t>
            </a:r>
            <a:r>
              <a:rPr lang="en-US" sz="1400" i="1" dirty="0"/>
              <a:t>right to life</a:t>
            </a:r>
            <a:r>
              <a:rPr lang="en-US" sz="1400" dirty="0"/>
              <a:t>, the </a:t>
            </a:r>
            <a:r>
              <a:rPr lang="en-US" sz="1400" i="1" dirty="0"/>
              <a:t>right to a name</a:t>
            </a:r>
            <a:r>
              <a:rPr lang="en-US" sz="1400" dirty="0"/>
              <a:t>, the </a:t>
            </a:r>
            <a:r>
              <a:rPr lang="en-US" sz="1400" i="1" dirty="0"/>
              <a:t>right to express his views in matters concerning the child</a:t>
            </a:r>
            <a:r>
              <a:rPr lang="en-US" sz="1400" dirty="0"/>
              <a:t>, the </a:t>
            </a:r>
            <a:r>
              <a:rPr lang="en-US" sz="1400" i="1" dirty="0"/>
              <a:t>right to freedom of thought, conscience and religion</a:t>
            </a:r>
            <a:r>
              <a:rPr lang="en-US" sz="1400" dirty="0"/>
              <a:t>, the </a:t>
            </a:r>
            <a:r>
              <a:rPr lang="en-US" sz="1400" i="1" dirty="0"/>
              <a:t>right to health care</a:t>
            </a:r>
            <a:r>
              <a:rPr lang="en-US" sz="1400" dirty="0"/>
              <a:t>, the </a:t>
            </a:r>
            <a:r>
              <a:rPr lang="en-US" sz="1400" i="1" dirty="0"/>
              <a:t>right to protection</a:t>
            </a:r>
            <a:r>
              <a:rPr lang="en-US" sz="1400" dirty="0"/>
              <a:t>, and the </a:t>
            </a:r>
            <a:r>
              <a:rPr lang="en-US" sz="1400" i="1" dirty="0"/>
              <a:t>right to education</a:t>
            </a:r>
            <a:r>
              <a:rPr lang="en-US" sz="1400" dirty="0"/>
              <a:t>.</a:t>
            </a:r>
            <a:r>
              <a:rPr lang="en-US" sz="1400" baseline="30000" dirty="0">
                <a:hlinkClick r:id="rId4"/>
              </a:rPr>
              <a:t>[2]</a:t>
            </a:r>
            <a:endParaRPr lang="en-US" sz="1400" dirty="0"/>
          </a:p>
          <a:p>
            <a:r>
              <a:rPr lang="en-US" sz="1400" dirty="0"/>
              <a:t>Children's rights are defined in numerous ways, including a wide spectrum of </a:t>
            </a:r>
            <a:r>
              <a:rPr lang="en-US" sz="1400" dirty="0">
                <a:hlinkClick r:id="rId5" tooltip="Civil and political rights"/>
              </a:rPr>
              <a:t>civil, political</a:t>
            </a:r>
            <a:r>
              <a:rPr lang="en-US" sz="1400" dirty="0"/>
              <a:t>, </a:t>
            </a:r>
            <a:r>
              <a:rPr lang="en-US" sz="1400" dirty="0">
                <a:hlinkClick r:id="rId6" tooltip="Economic, social and cultural rights"/>
              </a:rPr>
              <a:t>economic, social and cultural rights</a:t>
            </a:r>
            <a:r>
              <a:rPr lang="en-US" sz="1400" dirty="0"/>
              <a:t>. Rights tend to be of two general types: those advocating for children as </a:t>
            </a:r>
            <a:r>
              <a:rPr lang="en-US" sz="1400" dirty="0">
                <a:hlinkClick r:id="rId7" tooltip="Autonomy"/>
              </a:rPr>
              <a:t>autonomous persons</a:t>
            </a:r>
            <a:r>
              <a:rPr lang="en-US" sz="1400" dirty="0"/>
              <a:t> under the law and those placing a claim on society for protection from harms perpetrated on children because of their dependency. These have been labeled as the </a:t>
            </a:r>
            <a:r>
              <a:rPr lang="en-US" sz="1400" i="1" dirty="0"/>
              <a:t>right of </a:t>
            </a:r>
            <a:r>
              <a:rPr lang="en-US" sz="1400" i="1" dirty="0">
                <a:hlinkClick r:id="rId8" tooltip="Empowerment"/>
              </a:rPr>
              <a:t>empowerment</a:t>
            </a:r>
            <a:r>
              <a:rPr lang="en-US" sz="1400" dirty="0"/>
              <a:t> and as the </a:t>
            </a:r>
            <a:r>
              <a:rPr lang="en-US" sz="1400" i="1" dirty="0"/>
              <a:t>right to protection</a:t>
            </a:r>
            <a:r>
              <a:rPr lang="en-US" sz="1400" dirty="0"/>
              <a:t>.</a:t>
            </a:r>
          </a:p>
          <a:p>
            <a:r>
              <a:rPr lang="en-US" sz="1400" dirty="0"/>
              <a:t>United Nations educational guides for children classify the rights outlined in the </a:t>
            </a:r>
            <a:r>
              <a:rPr lang="en-US" sz="1400" dirty="0">
                <a:hlinkClick r:id="rId9" tooltip="Convention on the Rights of the Child"/>
              </a:rPr>
              <a:t>Convention on the Rights of the Child</a:t>
            </a:r>
            <a:r>
              <a:rPr lang="en-US" sz="1400" dirty="0"/>
              <a:t> as the "3 Ps": Provision, Protection, and Participation. They may be elaborated as follows:</a:t>
            </a:r>
          </a:p>
          <a:p>
            <a:r>
              <a:rPr lang="en-US" sz="1400" b="1" dirty="0"/>
              <a:t>Provision:</a:t>
            </a:r>
            <a:r>
              <a:rPr lang="en-US" sz="1400" dirty="0"/>
              <a:t> Children have the </a:t>
            </a:r>
            <a:r>
              <a:rPr lang="en-US" sz="1400" dirty="0">
                <a:hlinkClick r:id="rId10" tooltip="Right to an adequate standard of living"/>
              </a:rPr>
              <a:t>right to an adequate standard of living</a:t>
            </a:r>
            <a:r>
              <a:rPr lang="en-US" sz="1400" dirty="0"/>
              <a:t>, </a:t>
            </a:r>
            <a:r>
              <a:rPr lang="en-US" sz="1400" dirty="0">
                <a:hlinkClick r:id="rId11" tooltip="Health care"/>
              </a:rPr>
              <a:t>health care</a:t>
            </a:r>
            <a:r>
              <a:rPr lang="en-US" sz="1400" dirty="0"/>
              <a:t>, </a:t>
            </a:r>
            <a:r>
              <a:rPr lang="en-US" sz="1400" dirty="0">
                <a:hlinkClick r:id="rId12" tooltip="Education"/>
              </a:rPr>
              <a:t>education</a:t>
            </a:r>
            <a:r>
              <a:rPr lang="en-US" sz="1400" dirty="0"/>
              <a:t> and services, and to </a:t>
            </a:r>
            <a:r>
              <a:rPr lang="en-US" sz="1400" dirty="0">
                <a:hlinkClick r:id="rId13" tooltip="Play (activity)"/>
              </a:rPr>
              <a:t>play</a:t>
            </a:r>
            <a:r>
              <a:rPr lang="en-US" sz="1400" dirty="0"/>
              <a:t> and </a:t>
            </a:r>
            <a:r>
              <a:rPr lang="en-US" sz="1400" dirty="0">
                <a:hlinkClick r:id="rId14" tooltip="Recreation"/>
              </a:rPr>
              <a:t>recreation</a:t>
            </a:r>
            <a:r>
              <a:rPr lang="en-US" sz="1400" dirty="0"/>
              <a:t>. These include a </a:t>
            </a:r>
            <a:r>
              <a:rPr lang="en-US" sz="1400" dirty="0">
                <a:hlinkClick r:id="rId15" tooltip="Balanced diet"/>
              </a:rPr>
              <a:t>balanced diet</a:t>
            </a:r>
            <a:r>
              <a:rPr lang="en-US" sz="1400" dirty="0"/>
              <a:t>, a warm bed to sleep in, and access to </a:t>
            </a:r>
            <a:r>
              <a:rPr lang="en-US" sz="1400" dirty="0">
                <a:hlinkClick r:id="rId16" tooltip="Schooling"/>
              </a:rPr>
              <a:t>schooling</a:t>
            </a:r>
            <a:r>
              <a:rPr lang="en-US" sz="1400" dirty="0"/>
              <a:t>.</a:t>
            </a:r>
          </a:p>
          <a:p>
            <a:r>
              <a:rPr lang="en-US" sz="1400" b="1" dirty="0"/>
              <a:t>Protection:</a:t>
            </a:r>
            <a:r>
              <a:rPr lang="en-US" sz="1400" dirty="0"/>
              <a:t> Children have the right to protection from </a:t>
            </a:r>
            <a:r>
              <a:rPr lang="en-US" sz="1400" dirty="0">
                <a:hlinkClick r:id="rId17" tooltip="Child abuse"/>
              </a:rPr>
              <a:t>abuse</a:t>
            </a:r>
            <a:r>
              <a:rPr lang="en-US" sz="1400" dirty="0"/>
              <a:t>, neglect, exploitation and discrimination. This includes the right to safe places for children to play; constructive child rearing behavior, and acknowledgment of the </a:t>
            </a:r>
            <a:r>
              <a:rPr lang="en-US" sz="1400" dirty="0">
                <a:hlinkClick r:id="rId18" tooltip="Evolving capacities"/>
              </a:rPr>
              <a:t>evolving capacities</a:t>
            </a:r>
            <a:r>
              <a:rPr lang="en-US" sz="1400" dirty="0"/>
              <a:t> of children.</a:t>
            </a:r>
          </a:p>
          <a:p>
            <a:r>
              <a:rPr lang="en-US" sz="1400" b="1" dirty="0"/>
              <a:t>Participation:</a:t>
            </a:r>
            <a:r>
              <a:rPr lang="en-US" sz="1400" dirty="0"/>
              <a:t> Children have the right to </a:t>
            </a:r>
            <a:r>
              <a:rPr lang="en-US" sz="1400" dirty="0">
                <a:hlinkClick r:id="rId19" tooltip="Youth participation"/>
              </a:rPr>
              <a:t>participate in communities</a:t>
            </a:r>
            <a:r>
              <a:rPr lang="en-US" sz="1400" dirty="0"/>
              <a:t> and have </a:t>
            </a:r>
            <a:r>
              <a:rPr lang="en-US" sz="1400" dirty="0">
                <a:hlinkClick r:id="rId20" tooltip="Youth program"/>
              </a:rPr>
              <a:t>programs and services</a:t>
            </a:r>
            <a:r>
              <a:rPr lang="en-US" sz="1400" dirty="0"/>
              <a:t> for themselves. This includes children's involvement in libraries and community programs, </a:t>
            </a:r>
            <a:r>
              <a:rPr lang="en-US" sz="1400" dirty="0">
                <a:hlinkClick r:id="rId21" tooltip="Youth voice"/>
              </a:rPr>
              <a:t>youth voice</a:t>
            </a:r>
            <a:r>
              <a:rPr lang="en-US" sz="1400" dirty="0"/>
              <a:t> activities, and involving children as decision-makers.</a:t>
            </a:r>
          </a:p>
          <a:p>
            <a:endParaRPr lang="en-US" sz="1400" dirty="0"/>
          </a:p>
        </p:txBody>
      </p:sp>
    </p:spTree>
    <p:extLst>
      <p:ext uri="{BB962C8B-B14F-4D97-AF65-F5344CB8AC3E}">
        <p14:creationId xmlns:p14="http://schemas.microsoft.com/office/powerpoint/2010/main" val="2719153724"/>
      </p:ext>
    </p:extLst>
  </p:cSld>
  <p:clrMapOvr>
    <a:masterClrMapping/>
  </p:clrMapOvr>
  <p:transition spd="slow" advClick="0" advTm="10000">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7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4" descr="A picture containing person, woman, outdoor, sky&#10;&#10;Description generated with very high confidence">
            <a:extLst>
              <a:ext uri="{FF2B5EF4-FFF2-40B4-BE49-F238E27FC236}">
                <a16:creationId xmlns:a16="http://schemas.microsoft.com/office/drawing/2014/main" id="{D0AD0415-3421-4BA2-9C32-16F00821C49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1940" y="643467"/>
            <a:ext cx="5788120" cy="5571066"/>
          </a:xfrm>
          <a:prstGeom prst="rect">
            <a:avLst/>
          </a:prstGeom>
        </p:spPr>
      </p:pic>
    </p:spTree>
    <p:extLst>
      <p:ext uri="{BB962C8B-B14F-4D97-AF65-F5344CB8AC3E}">
        <p14:creationId xmlns:p14="http://schemas.microsoft.com/office/powerpoint/2010/main" val="1715835653"/>
      </p:ext>
    </p:extLst>
  </p:cSld>
  <p:clrMapOvr>
    <a:masterClrMapping/>
  </p:clrMapOvr>
  <p:transition spd="slow" advClick="0" advTm="10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B59DD495-1638-4BF0-82C3-87967BD738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6679" y="203654"/>
            <a:ext cx="8833607" cy="6591617"/>
          </a:xfrm>
        </p:spPr>
      </p:pic>
    </p:spTree>
    <p:extLst>
      <p:ext uri="{BB962C8B-B14F-4D97-AF65-F5344CB8AC3E}">
        <p14:creationId xmlns:p14="http://schemas.microsoft.com/office/powerpoint/2010/main" val="3337366330"/>
      </p:ext>
    </p:extLst>
  </p:cSld>
  <p:clrMapOvr>
    <a:masterClrMapping/>
  </p:clrMapOvr>
  <p:transition spd="slow" advClick="0" advTm="10000">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1568</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Children's right to healthcare</vt:lpstr>
      <vt:lpstr>PowerPoint Presentation</vt:lpstr>
      <vt:lpstr>PROJECT</vt:lpstr>
      <vt:lpstr>OBJECTIVES</vt:lpstr>
      <vt:lpstr>Key facts </vt:lpstr>
      <vt:lpstr>PowerPoint Presentation</vt:lpstr>
      <vt:lpstr>Classification </vt:lpstr>
      <vt:lpstr>PowerPoint Presentation</vt:lpstr>
      <vt:lpstr>PowerPoint Presentation</vt:lpstr>
      <vt:lpstr>PowerPoint Presentation</vt:lpstr>
      <vt:lpstr>Protection of child rights</vt:lpstr>
      <vt:lpstr>Survival and development</vt:lpstr>
      <vt:lpstr>Case study</vt:lpstr>
      <vt:lpstr>Group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Denisia Barbalata</dc:creator>
  <cp:lastModifiedBy>catedra L3</cp:lastModifiedBy>
  <cp:revision>36</cp:revision>
  <dcterms:created xsi:type="dcterms:W3CDTF">2018-04-15T10:19:41Z</dcterms:created>
  <dcterms:modified xsi:type="dcterms:W3CDTF">2018-05-14T10:19:39Z</dcterms:modified>
</cp:coreProperties>
</file>