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7" r:id="rId2"/>
    <p:sldId id="265" r:id="rId3"/>
    <p:sldId id="258" r:id="rId4"/>
    <p:sldId id="259" r:id="rId5"/>
    <p:sldId id="260" r:id="rId6"/>
    <p:sldId id="261" r:id="rId7"/>
    <p:sldId id="262" r:id="rId8"/>
    <p:sldId id="263" r:id="rId9"/>
    <p:sldId id="266" r:id="rId10"/>
    <p:sldId id="264" r:id="rId11"/>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Substituent dată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3AC354-C8DE-498F-8927-E43B07A98943}" type="datetimeFigureOut">
              <a:rPr lang="ro-RO" smtClean="0"/>
              <a:t>14.05.2018</a:t>
            </a:fld>
            <a:endParaRPr lang="ro-RO"/>
          </a:p>
        </p:txBody>
      </p:sp>
      <p:sp>
        <p:nvSpPr>
          <p:cNvPr id="4" name="Substituent subsol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5" name="Substituent număr diapozitiv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E3172F-19EB-4FC4-B4CB-D0723CC0BF51}" type="slidenum">
              <a:rPr lang="ro-RO" smtClean="0"/>
              <a:t>‹#›</a:t>
            </a:fld>
            <a:endParaRPr lang="ro-RO"/>
          </a:p>
        </p:txBody>
      </p:sp>
    </p:spTree>
    <p:extLst>
      <p:ext uri="{BB962C8B-B14F-4D97-AF65-F5344CB8AC3E}">
        <p14:creationId xmlns:p14="http://schemas.microsoft.com/office/powerpoint/2010/main" val="31888223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Substituent dată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E1C164-9BA3-4885-A80B-6B7E667F09DE}" type="datetimeFigureOut">
              <a:rPr lang="ro-RO" smtClean="0"/>
              <a:t>14.05.2018</a:t>
            </a:fld>
            <a:endParaRPr lang="ro-RO"/>
          </a:p>
        </p:txBody>
      </p:sp>
      <p:sp>
        <p:nvSpPr>
          <p:cNvPr id="4" name="Substituent imagine diapozitiv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o-RO"/>
          </a:p>
        </p:txBody>
      </p:sp>
      <p:sp>
        <p:nvSpPr>
          <p:cNvPr id="5" name="Substituent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p>
        </p:txBody>
      </p:sp>
      <p:sp>
        <p:nvSpPr>
          <p:cNvPr id="6" name="Substituent subsol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7" name="Substituent număr diapozitiv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082969-BF77-4B55-A058-AF1947FBC515}" type="slidenum">
              <a:rPr lang="ro-RO" smtClean="0"/>
              <a:t>‹#›</a:t>
            </a:fld>
            <a:endParaRPr lang="ro-RO"/>
          </a:p>
        </p:txBody>
      </p:sp>
    </p:spTree>
    <p:extLst>
      <p:ext uri="{BB962C8B-B14F-4D97-AF65-F5344CB8AC3E}">
        <p14:creationId xmlns:p14="http://schemas.microsoft.com/office/powerpoint/2010/main" val="14012622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a:p>
        </p:txBody>
      </p:sp>
      <p:sp>
        <p:nvSpPr>
          <p:cNvPr id="4" name="Substituent număr diapozitiv 3"/>
          <p:cNvSpPr>
            <a:spLocks noGrp="1"/>
          </p:cNvSpPr>
          <p:nvPr>
            <p:ph type="sldNum" sz="quarter" idx="10"/>
          </p:nvPr>
        </p:nvSpPr>
        <p:spPr/>
        <p:txBody>
          <a:bodyPr/>
          <a:lstStyle/>
          <a:p>
            <a:fld id="{59082969-BF77-4B55-A058-AF1947FBC515}" type="slidenum">
              <a:rPr lang="ro-RO" smtClean="0"/>
              <a:t>1</a:t>
            </a:fld>
            <a:endParaRPr lang="ro-RO"/>
          </a:p>
        </p:txBody>
      </p:sp>
    </p:spTree>
    <p:extLst>
      <p:ext uri="{BB962C8B-B14F-4D97-AF65-F5344CB8AC3E}">
        <p14:creationId xmlns:p14="http://schemas.microsoft.com/office/powerpoint/2010/main" val="2936928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o-RO"/>
              <a:t>Clic pentru editare stil titlu</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o-RO"/>
              <a:t>Clic pentru a edita stilul de subtitlu</a:t>
            </a:r>
            <a:endParaRPr lang="en-US" dirty="0"/>
          </a:p>
        </p:txBody>
      </p:sp>
      <p:sp>
        <p:nvSpPr>
          <p:cNvPr id="4" name="Date Placeholder 3"/>
          <p:cNvSpPr>
            <a:spLocks noGrp="1"/>
          </p:cNvSpPr>
          <p:nvPr>
            <p:ph type="dt" sz="half" idx="10"/>
          </p:nvPr>
        </p:nvSpPr>
        <p:spPr/>
        <p:txBody>
          <a:bodyPr/>
          <a:lstStyle/>
          <a:p>
            <a:fld id="{FCE5CAE3-E66C-483F-9A91-133D66834A8A}" type="datetimeFigureOut">
              <a:rPr lang="ro-RO" smtClean="0"/>
              <a:t>14.05.2018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Clic pentru editare stil titlu</a:t>
            </a:r>
            <a:endParaRPr lang="en-US"/>
          </a:p>
        </p:txBody>
      </p:sp>
      <p:sp>
        <p:nvSpPr>
          <p:cNvPr id="3" name="Vertical Text Placeholder 2"/>
          <p:cNvSpPr>
            <a:spLocks noGrp="1"/>
          </p:cNvSpPr>
          <p:nvPr>
            <p:ph type="body" orient="vert" idx="1"/>
          </p:nvPr>
        </p:nvSpPr>
        <p:spPr/>
        <p:txBody>
          <a:bodyPr vert="eaVer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Date Placeholder 3"/>
          <p:cNvSpPr>
            <a:spLocks noGrp="1"/>
          </p:cNvSpPr>
          <p:nvPr>
            <p:ph type="dt" sz="half" idx="10"/>
          </p:nvPr>
        </p:nvSpPr>
        <p:spPr/>
        <p:txBody>
          <a:bodyPr/>
          <a:lstStyle/>
          <a:p>
            <a:fld id="{FCE5CAE3-E66C-483F-9A91-133D66834A8A}" type="datetimeFigureOut">
              <a:rPr lang="ro-RO" smtClean="0"/>
              <a:t>14.05.2018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o-RO"/>
              <a:t>Clic pentru editare stil titlu</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Date Placeholder 3"/>
          <p:cNvSpPr>
            <a:spLocks noGrp="1"/>
          </p:cNvSpPr>
          <p:nvPr>
            <p:ph type="dt" sz="half" idx="10"/>
          </p:nvPr>
        </p:nvSpPr>
        <p:spPr/>
        <p:txBody>
          <a:bodyPr/>
          <a:lstStyle/>
          <a:p>
            <a:fld id="{FCE5CAE3-E66C-483F-9A91-133D66834A8A}" type="datetimeFigureOut">
              <a:rPr lang="ro-RO" smtClean="0"/>
              <a:t>14.05.2018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Clic pentru editare stil titlu</a:t>
            </a:r>
            <a:endParaRPr lang="en-US"/>
          </a:p>
        </p:txBody>
      </p:sp>
      <p:sp>
        <p:nvSpPr>
          <p:cNvPr id="3" name="Content Placeholder 2"/>
          <p:cNvSpPr>
            <a:spLocks noGrp="1"/>
          </p:cNvSpPr>
          <p:nvPr>
            <p:ph idx="1"/>
          </p:nvPr>
        </p:nvSpPr>
        <p:spPr/>
        <p:txBody>
          <a:body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FCE5CAE3-E66C-483F-9A91-133D66834A8A}" type="datetimeFigureOut">
              <a:rPr lang="ro-RO" smtClean="0"/>
              <a:t>14.05.2018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ntet secțiun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o-RO"/>
              <a:t>Clic pentru editare stil titlu</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o-RO"/>
              <a:t>Clic pentru editare stiluri text Coordonator</a:t>
            </a:r>
          </a:p>
        </p:txBody>
      </p:sp>
      <p:sp>
        <p:nvSpPr>
          <p:cNvPr id="4" name="Date Placeholder 3"/>
          <p:cNvSpPr>
            <a:spLocks noGrp="1"/>
          </p:cNvSpPr>
          <p:nvPr>
            <p:ph type="dt" sz="half" idx="10"/>
          </p:nvPr>
        </p:nvSpPr>
        <p:spPr/>
        <p:txBody>
          <a:bodyPr/>
          <a:lstStyle/>
          <a:p>
            <a:fld id="{FCE5CAE3-E66C-483F-9A91-133D66834A8A}" type="datetimeFigureOut">
              <a:rPr lang="ro-RO" smtClean="0"/>
              <a:t>14.05.2018</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FCE5CAE3-E66C-483F-9A91-133D66834A8A}" type="datetimeFigureOut">
              <a:rPr lang="ro-RO" smtClean="0"/>
              <a:t>14.05.2018</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B6D8D6F0-A759-4B40-A209-1431F2B80A59}" type="slidenum">
              <a:rPr lang="ro-RO" smtClean="0"/>
              <a:t>‹#›</a:t>
            </a:fld>
            <a:endParaRPr lang="ro-RO"/>
          </a:p>
        </p:txBody>
      </p:sp>
      <p:sp>
        <p:nvSpPr>
          <p:cNvPr id="8" name="Title 7"/>
          <p:cNvSpPr>
            <a:spLocks noGrp="1"/>
          </p:cNvSpPr>
          <p:nvPr>
            <p:ph type="title"/>
          </p:nvPr>
        </p:nvSpPr>
        <p:spPr/>
        <p:txBody>
          <a:bodyPr/>
          <a:lstStyle/>
          <a:p>
            <a:r>
              <a:rPr lang="ro-RO"/>
              <a:t>Clic pentru editare stil titlu</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o-RO"/>
              <a:t>Clic pentru editare stil titlu</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o-RO"/>
              <a:t>Clic pentru editare stiluri text Coordonator</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o-RO"/>
              <a:t>Clic pentru editare stiluri text Coordonator</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FCE5CAE3-E66C-483F-9A91-133D66834A8A}" type="datetimeFigureOut">
              <a:rPr lang="ro-RO" smtClean="0"/>
              <a:t>14.05.2018</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Clic pentru editare stil titlu</a:t>
            </a:r>
            <a:endParaRPr lang="en-US"/>
          </a:p>
        </p:txBody>
      </p:sp>
      <p:sp>
        <p:nvSpPr>
          <p:cNvPr id="3" name="Date Placeholder 2"/>
          <p:cNvSpPr>
            <a:spLocks noGrp="1"/>
          </p:cNvSpPr>
          <p:nvPr>
            <p:ph type="dt" sz="half" idx="10"/>
          </p:nvPr>
        </p:nvSpPr>
        <p:spPr/>
        <p:txBody>
          <a:bodyPr/>
          <a:lstStyle/>
          <a:p>
            <a:fld id="{FCE5CAE3-E66C-483F-9A91-133D66834A8A}" type="datetimeFigureOut">
              <a:rPr lang="ro-RO" smtClean="0"/>
              <a:t>14.05.2018</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E5CAE3-E66C-483F-9A91-133D66834A8A}" type="datetimeFigureOut">
              <a:rPr lang="ro-RO" smtClean="0"/>
              <a:t>14.05.2018</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o-RO"/>
              <a:t>Clic pentru editare stil titlu</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o-RO"/>
              <a:t>Clic pentru editare stiluri text Coordonator</a:t>
            </a:r>
          </a:p>
        </p:txBody>
      </p:sp>
      <p:sp>
        <p:nvSpPr>
          <p:cNvPr id="5" name="Date Placeholder 4"/>
          <p:cNvSpPr>
            <a:spLocks noGrp="1"/>
          </p:cNvSpPr>
          <p:nvPr>
            <p:ph type="dt" sz="half" idx="10"/>
          </p:nvPr>
        </p:nvSpPr>
        <p:spPr/>
        <p:txBody>
          <a:bodyPr/>
          <a:lstStyle/>
          <a:p>
            <a:fld id="{FCE5CAE3-E66C-483F-9A91-133D66834A8A}" type="datetimeFigureOut">
              <a:rPr lang="ro-RO" smtClean="0"/>
              <a:t>14.05.2018</a:t>
            </a:fld>
            <a:endParaRPr lang="ro-RO"/>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o-RO"/>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o-RO"/>
              <a:t>Faceți clic pe pictogramă pentru a adăuga o imagine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o-RO"/>
              <a:t>Clic pentru editare stil titlu</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Clic pentru editare stiluri text Coordonator</a:t>
            </a:r>
          </a:p>
        </p:txBody>
      </p:sp>
      <p:sp>
        <p:nvSpPr>
          <p:cNvPr id="5" name="Date Placeholder 4"/>
          <p:cNvSpPr>
            <a:spLocks noGrp="1"/>
          </p:cNvSpPr>
          <p:nvPr>
            <p:ph type="dt" sz="half" idx="10"/>
          </p:nvPr>
        </p:nvSpPr>
        <p:spPr/>
        <p:txBody>
          <a:bodyPr/>
          <a:lstStyle/>
          <a:p>
            <a:fld id="{FCE5CAE3-E66C-483F-9A91-133D66834A8A}" type="datetimeFigureOut">
              <a:rPr lang="ro-RO" smtClean="0"/>
              <a:t>14.05.2018</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o-RO"/>
              <a:t>Clic pentru editare stil titlu</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CE5CAE3-E66C-483F-9A91-133D66834A8A}" type="datetimeFigureOut">
              <a:rPr lang="ro-RO" smtClean="0"/>
              <a:t>14.05.2018</a:t>
            </a:fld>
            <a:endParaRPr lang="ro-RO"/>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o-RO"/>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D8D6F0-A759-4B40-A209-1431F2B80A59}" type="slidenum">
              <a:rPr lang="ro-RO" smtClean="0"/>
              <a:t>‹#›</a:t>
            </a:fld>
            <a:endParaRPr lang="ro-R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Discrimination_in_educ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stituent text 4"/>
          <p:cNvSpPr>
            <a:spLocks noGrp="1"/>
          </p:cNvSpPr>
          <p:nvPr>
            <p:ph type="body" idx="1"/>
          </p:nvPr>
        </p:nvSpPr>
        <p:spPr>
          <a:xfrm>
            <a:off x="4211961" y="548680"/>
            <a:ext cx="4176464" cy="864096"/>
          </a:xfrm>
        </p:spPr>
        <p:txBody>
          <a:bodyPr>
            <a:normAutofit fontScale="92500" lnSpcReduction="10000"/>
          </a:bodyPr>
          <a:lstStyle/>
          <a:p>
            <a:r>
              <a:rPr lang="en-US" sz="1200" b="1" dirty="0"/>
              <a:t>Erasmus+ </a:t>
            </a:r>
            <a:r>
              <a:rPr lang="en-US" sz="1200" b="1" dirty="0" err="1"/>
              <a:t>Programme</a:t>
            </a:r>
            <a:r>
              <a:rPr lang="en-US" sz="1200" b="1" dirty="0"/>
              <a:t> – Strategic Partnership</a:t>
            </a:r>
            <a:r>
              <a:rPr lang="ro-RO" sz="1200" dirty="0"/>
              <a:t/>
            </a:r>
            <a:br>
              <a:rPr lang="ro-RO" sz="1200" dirty="0"/>
            </a:br>
            <a:r>
              <a:rPr lang="en-US" sz="1200" b="1" dirty="0"/>
              <a:t>Project Nr:</a:t>
            </a:r>
            <a:r>
              <a:rPr lang="ro-RO" sz="1200" dirty="0"/>
              <a:t/>
            </a:r>
            <a:br>
              <a:rPr lang="ro-RO" sz="1200" dirty="0"/>
            </a:br>
            <a:r>
              <a:rPr lang="en-US" sz="1200" dirty="0"/>
              <a:t>     2017-1-FR-01-KA219-037504_5</a:t>
            </a:r>
            <a:r>
              <a:rPr lang="ro-RO" sz="1200" dirty="0"/>
              <a:t/>
            </a:r>
            <a:br>
              <a:rPr lang="ro-RO" sz="1200" dirty="0"/>
            </a:br>
            <a:endParaRPr lang="ro-RO" sz="1200" dirty="0"/>
          </a:p>
          <a:p>
            <a:endParaRPr lang="ro-RO" sz="1200" dirty="0"/>
          </a:p>
        </p:txBody>
      </p:sp>
      <p:pic>
        <p:nvPicPr>
          <p:cNvPr id="6" name="Image 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448932"/>
            <a:ext cx="2638425" cy="694690"/>
          </a:xfrm>
          <a:prstGeom prst="rect">
            <a:avLst/>
          </a:prstGeom>
          <a:noFill/>
          <a:ln>
            <a:noFill/>
          </a:ln>
          <a:extLst/>
        </p:spPr>
      </p:pic>
      <p:sp>
        <p:nvSpPr>
          <p:cNvPr id="8" name="Dreptunghi 7"/>
          <p:cNvSpPr/>
          <p:nvPr/>
        </p:nvSpPr>
        <p:spPr>
          <a:xfrm>
            <a:off x="251520" y="1268760"/>
            <a:ext cx="3024336" cy="830997"/>
          </a:xfrm>
          <a:prstGeom prst="rect">
            <a:avLst/>
          </a:prstGeom>
        </p:spPr>
        <p:txBody>
          <a:bodyPr wrap="square">
            <a:spAutoFit/>
          </a:bodyPr>
          <a:lstStyle/>
          <a:p>
            <a:r>
              <a:rPr lang="en-US" sz="1200" dirty="0"/>
              <a:t>KA2 - Cooperation for Innovation and the Exchange of Good Practices</a:t>
            </a:r>
            <a:endParaRPr lang="ro-RO" sz="1200" dirty="0"/>
          </a:p>
          <a:p>
            <a:r>
              <a:rPr lang="en-US" sz="1200" dirty="0"/>
              <a:t>KA219 - Strategic Partnerships for Schools Only        </a:t>
            </a:r>
            <a:endParaRPr lang="ro-RO" sz="1200" dirty="0"/>
          </a:p>
        </p:txBody>
      </p:sp>
      <p:sp>
        <p:nvSpPr>
          <p:cNvPr id="9" name="Dreptunghi 8"/>
          <p:cNvSpPr/>
          <p:nvPr/>
        </p:nvSpPr>
        <p:spPr>
          <a:xfrm>
            <a:off x="1786756" y="2099757"/>
            <a:ext cx="4680520" cy="307777"/>
          </a:xfrm>
          <a:prstGeom prst="rect">
            <a:avLst/>
          </a:prstGeom>
        </p:spPr>
        <p:txBody>
          <a:bodyPr wrap="square">
            <a:spAutoFit/>
          </a:bodyPr>
          <a:lstStyle/>
          <a:p>
            <a:r>
              <a:rPr lang="en-US" sz="1400" b="1" dirty="0"/>
              <a:t>Sharing the world: disability  and displacement</a:t>
            </a:r>
            <a:endParaRPr lang="ro-RO" sz="1400" dirty="0"/>
          </a:p>
        </p:txBody>
      </p:sp>
      <p:sp>
        <p:nvSpPr>
          <p:cNvPr id="12" name="CasetăText 11"/>
          <p:cNvSpPr txBox="1"/>
          <p:nvPr/>
        </p:nvSpPr>
        <p:spPr>
          <a:xfrm>
            <a:off x="251520" y="5517232"/>
            <a:ext cx="2949205" cy="1200329"/>
          </a:xfrm>
          <a:prstGeom prst="rect">
            <a:avLst/>
          </a:prstGeom>
          <a:noFill/>
        </p:spPr>
        <p:txBody>
          <a:bodyPr wrap="none" rtlCol="0">
            <a:spAutoFit/>
          </a:bodyPr>
          <a:lstStyle/>
          <a:p>
            <a:r>
              <a:rPr lang="en-US" dirty="0"/>
              <a:t>FEDIUC ALEXANDRU</a:t>
            </a:r>
          </a:p>
          <a:p>
            <a:r>
              <a:rPr lang="en-US" dirty="0"/>
              <a:t>ADOCHITEI CATALIN COSMIN</a:t>
            </a:r>
          </a:p>
          <a:p>
            <a:r>
              <a:rPr lang="en-US" dirty="0"/>
              <a:t>TOMA EUSEBIU MIHAI</a:t>
            </a:r>
          </a:p>
          <a:p>
            <a:endParaRPr lang="ro-RO" dirty="0"/>
          </a:p>
        </p:txBody>
      </p:sp>
      <p:sp>
        <p:nvSpPr>
          <p:cNvPr id="13" name="CasetăText 12"/>
          <p:cNvSpPr txBox="1"/>
          <p:nvPr/>
        </p:nvSpPr>
        <p:spPr>
          <a:xfrm>
            <a:off x="1730244" y="2852936"/>
            <a:ext cx="4764638" cy="707886"/>
          </a:xfrm>
          <a:prstGeom prst="rect">
            <a:avLst/>
          </a:prstGeom>
          <a:noFill/>
        </p:spPr>
        <p:txBody>
          <a:bodyPr wrap="none" rtlCol="0">
            <a:spAutoFit/>
          </a:bodyPr>
          <a:lstStyle/>
          <a:p>
            <a:r>
              <a:rPr lang="en-US" sz="4000" b="1" i="1" dirty="0">
                <a:ln w="9525">
                  <a:solidFill>
                    <a:schemeClr val="bg1"/>
                  </a:solidFill>
                  <a:prstDash val="solid"/>
                </a:ln>
                <a:effectLst>
                  <a:outerShdw blurRad="12700" dist="38100" dir="2700000" algn="tl" rotWithShape="0">
                    <a:schemeClr val="bg1">
                      <a:lumMod val="50000"/>
                    </a:schemeClr>
                  </a:outerShdw>
                </a:effectLst>
              </a:rPr>
              <a:t>EDUCATIONAL RIGHT</a:t>
            </a:r>
          </a:p>
        </p:txBody>
      </p:sp>
      <p:pic>
        <p:nvPicPr>
          <p:cNvPr id="14" name="Imagin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34134" y="5445224"/>
            <a:ext cx="2771775" cy="1171575"/>
          </a:xfrm>
          <a:prstGeom prst="rect">
            <a:avLst/>
          </a:prstGeom>
        </p:spPr>
      </p:pic>
    </p:spTree>
    <p:extLst>
      <p:ext uri="{BB962C8B-B14F-4D97-AF65-F5344CB8AC3E}">
        <p14:creationId xmlns:p14="http://schemas.microsoft.com/office/powerpoint/2010/main" val="8081959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dirty="0"/>
          </a:p>
        </p:txBody>
      </p:sp>
      <p:sp>
        <p:nvSpPr>
          <p:cNvPr id="4" name="Content Placeholder 2"/>
          <p:cNvSpPr txBox="1">
            <a:spLocks noGrp="1"/>
          </p:cNvSpPr>
          <p:nvPr>
            <p:ph idx="1"/>
          </p:nvPr>
        </p:nvSpPr>
        <p:spPr/>
        <p:txBody>
          <a:bodyPr/>
          <a:lstStyle/>
          <a:p>
            <a:pPr lvl="0"/>
            <a:r>
              <a:rPr lang="en-US" dirty="0"/>
              <a:t>This material is the author's opinion and does not represent the official opinion of the European Commission.</a:t>
            </a:r>
          </a:p>
        </p:txBody>
      </p:sp>
    </p:spTree>
    <p:extLst>
      <p:ext uri="{BB962C8B-B14F-4D97-AF65-F5344CB8AC3E}">
        <p14:creationId xmlns:p14="http://schemas.microsoft.com/office/powerpoint/2010/main" val="40073343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4" name="Content Placeholder 2"/>
          <p:cNvSpPr txBox="1">
            <a:spLocks noGrp="1"/>
          </p:cNvSpPr>
          <p:nvPr>
            <p:ph idx="1"/>
          </p:nvPr>
        </p:nvSpPr>
        <p:spPr>
          <a:xfrm>
            <a:off x="457200" y="1600200"/>
            <a:ext cx="8229600" cy="4876796"/>
          </a:xfrm>
        </p:spPr>
        <p:txBody>
          <a:bodyPr/>
          <a:lstStyle/>
          <a:p>
            <a:pPr lvl="0"/>
            <a:r>
              <a:rPr lang="en-US" dirty="0"/>
              <a:t>Date: </a:t>
            </a:r>
            <a:r>
              <a:rPr lang="en-US" dirty="0" smtClean="0"/>
              <a:t>03/29/2018</a:t>
            </a:r>
            <a:endParaRPr lang="en-US" dirty="0"/>
          </a:p>
          <a:p>
            <a:pPr lvl="0"/>
            <a:r>
              <a:rPr lang="en-US" dirty="0" smtClean="0"/>
              <a:t>Class: 11 F</a:t>
            </a:r>
            <a:endParaRPr lang="en-US" dirty="0"/>
          </a:p>
          <a:p>
            <a:pPr lvl="0"/>
            <a:r>
              <a:rPr lang="en-US" dirty="0"/>
              <a:t>School object: </a:t>
            </a:r>
            <a:r>
              <a:rPr lang="en-US" dirty="0" smtClean="0"/>
              <a:t>TIC</a:t>
            </a:r>
            <a:endParaRPr lang="en-US" dirty="0"/>
          </a:p>
          <a:p>
            <a:pPr lvl="0"/>
            <a:r>
              <a:rPr lang="en-US" dirty="0"/>
              <a:t>Subject: </a:t>
            </a:r>
            <a:r>
              <a:rPr lang="en-US" b="1" i="1" dirty="0"/>
              <a:t>Knowing and respecting the rights of the  </a:t>
            </a:r>
            <a:r>
              <a:rPr lang="en-US" b="1" i="1" dirty="0" smtClean="0"/>
              <a:t>child</a:t>
            </a:r>
            <a:r>
              <a:rPr lang="en-US" b="1" i="1" dirty="0"/>
              <a:t>, the norms of behavior in society</a:t>
            </a:r>
          </a:p>
          <a:p>
            <a:pPr lvl="0"/>
            <a:r>
              <a:rPr lang="en-US" dirty="0"/>
              <a:t>Type of lesson: communication / acquisition of new knowledge</a:t>
            </a:r>
          </a:p>
          <a:p>
            <a:pPr lvl="0"/>
            <a:r>
              <a:rPr lang="en-US" dirty="0"/>
              <a:t>Reserved Time: 50 minutes</a:t>
            </a:r>
          </a:p>
          <a:p>
            <a:pPr marL="0" lvl="0" indent="0"/>
            <a:r>
              <a:rPr lang="en-US" dirty="0" smtClean="0"/>
              <a:t>Teachers: </a:t>
            </a:r>
            <a:endParaRPr lang="en-US" dirty="0" smtClean="0"/>
          </a:p>
          <a:p>
            <a:pPr marL="285750" lvl="0" indent="-285750">
              <a:buFont typeface="Arial" panose="020B0604020202020204" pitchFamily="34" charset="0"/>
              <a:buChar char="•"/>
            </a:pPr>
            <a:r>
              <a:rPr lang="en-US" sz="1400" dirty="0" err="1"/>
              <a:t>Mihaiela</a:t>
            </a:r>
            <a:r>
              <a:rPr lang="en-US" sz="1400" dirty="0"/>
              <a:t> </a:t>
            </a:r>
            <a:r>
              <a:rPr lang="en-US" sz="1400" dirty="0" err="1"/>
              <a:t>Tunea</a:t>
            </a:r>
            <a:endParaRPr lang="en-US" sz="1400" dirty="0"/>
          </a:p>
          <a:p>
            <a:pPr marL="285750" lvl="0" indent="-285750">
              <a:buFont typeface="Arial" panose="020B0604020202020204" pitchFamily="34" charset="0"/>
              <a:buChar char="•"/>
            </a:pPr>
            <a:r>
              <a:rPr lang="en-US" sz="1400" dirty="0" err="1" smtClean="0"/>
              <a:t>Teodora</a:t>
            </a:r>
            <a:r>
              <a:rPr lang="en-US" sz="1400" dirty="0" smtClean="0"/>
              <a:t> </a:t>
            </a:r>
            <a:r>
              <a:rPr lang="en-US" sz="1400" dirty="0" err="1" smtClean="0"/>
              <a:t>Ursulica</a:t>
            </a:r>
            <a:r>
              <a:rPr lang="en-US" sz="1400" dirty="0" smtClean="0"/>
              <a:t>,</a:t>
            </a:r>
          </a:p>
          <a:p>
            <a:pPr marL="285750" lvl="0" indent="-285750">
              <a:buFont typeface="Arial" panose="020B0604020202020204" pitchFamily="34" charset="0"/>
              <a:buChar char="•"/>
            </a:pPr>
            <a:r>
              <a:rPr lang="en-US" dirty="0" err="1" smtClean="0"/>
              <a:t>Ghinet</a:t>
            </a:r>
            <a:r>
              <a:rPr lang="en-US" dirty="0" smtClean="0"/>
              <a:t> </a:t>
            </a:r>
            <a:r>
              <a:rPr lang="en-US" dirty="0" err="1" smtClean="0"/>
              <a:t>Lavinia</a:t>
            </a:r>
            <a:endParaRPr lang="ro-RO" dirty="0"/>
          </a:p>
          <a:p>
            <a:pPr lvl="0"/>
            <a:endParaRPr lang="en-US" dirty="0"/>
          </a:p>
        </p:txBody>
      </p:sp>
    </p:spTree>
    <p:extLst>
      <p:ext uri="{BB962C8B-B14F-4D97-AF65-F5344CB8AC3E}">
        <p14:creationId xmlns:p14="http://schemas.microsoft.com/office/powerpoint/2010/main" val="22432784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1763688" y="260648"/>
            <a:ext cx="5909280" cy="548640"/>
          </a:xfrm>
        </p:spPr>
        <p:txBody>
          <a:bodyPr/>
          <a:lstStyle/>
          <a:p>
            <a:r>
              <a:rPr lang="en-US" b="1" cap="none" dirty="0">
                <a:ln w="9525">
                  <a:solidFill>
                    <a:schemeClr val="bg1"/>
                  </a:solidFill>
                  <a:prstDash val="solid"/>
                </a:ln>
                <a:effectLst>
                  <a:outerShdw blurRad="12700" dist="38100" dir="2700000" algn="tl" rotWithShape="0">
                    <a:schemeClr val="bg1">
                      <a:lumMod val="50000"/>
                    </a:schemeClr>
                  </a:outerShdw>
                </a:effectLst>
              </a:rPr>
              <a:t>Everybody has the right to education</a:t>
            </a:r>
            <a:endParaRPr lang="ro-RO" b="1" cap="none" dirty="0">
              <a:ln w="9525">
                <a:solidFill>
                  <a:schemeClr val="bg1"/>
                </a:solidFill>
                <a:prstDash val="solid"/>
              </a:ln>
              <a:effectLst>
                <a:outerShdw blurRad="12700" dist="38100" dir="2700000" algn="tl" rotWithShape="0">
                  <a:schemeClr val="bg1">
                    <a:lumMod val="50000"/>
                  </a:schemeClr>
                </a:outerShdw>
              </a:effectLst>
            </a:endParaRPr>
          </a:p>
        </p:txBody>
      </p:sp>
      <p:sp>
        <p:nvSpPr>
          <p:cNvPr id="3" name="Substituent conținut 2"/>
          <p:cNvSpPr>
            <a:spLocks noGrp="1"/>
          </p:cNvSpPr>
          <p:nvPr>
            <p:ph idx="1"/>
          </p:nvPr>
        </p:nvSpPr>
        <p:spPr>
          <a:xfrm>
            <a:off x="830350" y="2636912"/>
            <a:ext cx="7520940" cy="1968332"/>
          </a:xfrm>
        </p:spPr>
        <p:txBody>
          <a:bodyPr>
            <a:normAutofit/>
          </a:bodyPr>
          <a:lstStyle/>
          <a:p>
            <a:pPr indent="0" algn="just"/>
            <a:r>
              <a:rPr lang="en-US" sz="2000" b="0" i="1" dirty="0"/>
              <a:t>The right to education also includes a responsibility to provide basic education for individuals who have not completed primary education. In addition to these access to education provisions, the right to education encompasses the obligation to avoid </a:t>
            </a:r>
            <a:r>
              <a:rPr lang="en-US" sz="2000" b="0" i="1" dirty="0">
                <a:hlinkClick r:id="rId2" tooltip="Discrimination in education"/>
              </a:rPr>
              <a:t>discrimination</a:t>
            </a:r>
            <a:r>
              <a:rPr lang="en-US" sz="2000" b="0" i="1" dirty="0"/>
              <a:t> at all levels of the educational system, to set minimum standards and to improve the quality of education</a:t>
            </a:r>
            <a:r>
              <a:rPr lang="en-US" sz="2000" b="0" dirty="0"/>
              <a:t>.</a:t>
            </a:r>
            <a:endParaRPr lang="ro-RO" sz="2000" i="1" dirty="0"/>
          </a:p>
        </p:txBody>
      </p:sp>
    </p:spTree>
    <p:extLst>
      <p:ext uri="{BB962C8B-B14F-4D97-AF65-F5344CB8AC3E}">
        <p14:creationId xmlns:p14="http://schemas.microsoft.com/office/powerpoint/2010/main" val="394973071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reptunghi 2"/>
          <p:cNvSpPr/>
          <p:nvPr/>
        </p:nvSpPr>
        <p:spPr>
          <a:xfrm>
            <a:off x="1429953" y="404664"/>
            <a:ext cx="6284093" cy="584775"/>
          </a:xfrm>
          <a:prstGeom prst="rect">
            <a:avLst/>
          </a:prstGeom>
        </p:spPr>
        <p:txBody>
          <a:bodyPr wrap="none">
            <a:spAutoFit/>
          </a:bodyPr>
          <a:lstStyle/>
          <a:p>
            <a:pPr algn="ctr"/>
            <a:r>
              <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Education as a human right means</a:t>
            </a:r>
            <a:r>
              <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endParaRPr lang="ro-RO"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4" name="CasetăText 3"/>
          <p:cNvSpPr txBox="1"/>
          <p:nvPr/>
        </p:nvSpPr>
        <p:spPr>
          <a:xfrm>
            <a:off x="395536" y="1628800"/>
            <a:ext cx="8748464" cy="1477328"/>
          </a:xfrm>
          <a:prstGeom prst="rect">
            <a:avLst/>
          </a:prstGeom>
          <a:noFill/>
        </p:spPr>
        <p:txBody>
          <a:bodyPr wrap="square" rtlCol="0">
            <a:spAutoFit/>
          </a:bodyPr>
          <a:lstStyle/>
          <a:p>
            <a:pPr marL="285750" indent="-285750">
              <a:buFont typeface="Arial" pitchFamily="34" charset="0"/>
              <a:buChar char="•"/>
            </a:pPr>
            <a:r>
              <a:rPr lang="en-US" i="1" dirty="0"/>
              <a:t>The right to education is legally guaranteed for all without any discrimination</a:t>
            </a:r>
          </a:p>
          <a:p>
            <a:pPr marL="285750" indent="-285750">
              <a:buFont typeface="Arial" pitchFamily="34" charset="0"/>
              <a:buChar char="•"/>
            </a:pPr>
            <a:r>
              <a:rPr lang="en-US" i="1" dirty="0"/>
              <a:t>states have the obligation to protect, respect, and </a:t>
            </a:r>
            <a:r>
              <a:rPr lang="en-US" i="1" dirty="0" err="1"/>
              <a:t>fulfil</a:t>
            </a:r>
            <a:r>
              <a:rPr lang="en-US" i="1" dirty="0"/>
              <a:t> the right to education</a:t>
            </a:r>
          </a:p>
          <a:p>
            <a:pPr marL="285750" indent="-285750">
              <a:buFont typeface="Arial" pitchFamily="34" charset="0"/>
              <a:buChar char="•"/>
            </a:pPr>
            <a:r>
              <a:rPr lang="en-US" i="1" dirty="0"/>
              <a:t>there are ways to hold states accountable for violations or deprivations of the right to education</a:t>
            </a:r>
          </a:p>
          <a:p>
            <a:pPr marL="285750" indent="-285750">
              <a:buFont typeface="Arial" pitchFamily="34" charset="0"/>
              <a:buChar char="•"/>
            </a:pPr>
            <a:endParaRPr lang="ro-RO" dirty="0"/>
          </a:p>
        </p:txBody>
      </p:sp>
      <p:pic>
        <p:nvPicPr>
          <p:cNvPr id="6" name="I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2674015"/>
            <a:ext cx="3674632" cy="2296645"/>
          </a:xfrm>
          <a:prstGeom prst="rect">
            <a:avLst/>
          </a:prstGeom>
        </p:spPr>
      </p:pic>
    </p:spTree>
    <p:extLst>
      <p:ext uri="{BB962C8B-B14F-4D97-AF65-F5344CB8AC3E}">
        <p14:creationId xmlns:p14="http://schemas.microsoft.com/office/powerpoint/2010/main" val="185883523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reptunghi 2"/>
          <p:cNvSpPr/>
          <p:nvPr/>
        </p:nvSpPr>
        <p:spPr>
          <a:xfrm>
            <a:off x="1115616" y="299264"/>
            <a:ext cx="6480720" cy="584775"/>
          </a:xfrm>
          <a:prstGeom prst="rect">
            <a:avLst/>
          </a:prstGeom>
        </p:spPr>
        <p:txBody>
          <a:bodyPr wrap="square">
            <a:spAutoFit/>
          </a:bodyPr>
          <a:lstStyle/>
          <a:p>
            <a:pPr lvl="0" algn="ctr"/>
            <a:r>
              <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MOST AFFECTED REGIONS</a:t>
            </a:r>
            <a:endParaRPr lang="ro-RO"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5" name="CasetăText 4"/>
          <p:cNvSpPr txBox="1"/>
          <p:nvPr/>
        </p:nvSpPr>
        <p:spPr>
          <a:xfrm>
            <a:off x="323528" y="1700808"/>
            <a:ext cx="8064895" cy="2862322"/>
          </a:xfrm>
          <a:prstGeom prst="rect">
            <a:avLst/>
          </a:prstGeom>
          <a:noFill/>
        </p:spPr>
        <p:txBody>
          <a:bodyPr wrap="square" rtlCol="0">
            <a:spAutoFit/>
          </a:bodyPr>
          <a:lstStyle/>
          <a:p>
            <a:r>
              <a:rPr lang="en-US" i="1" dirty="0"/>
              <a:t>As a result of poverty and marginalization, more than 72 million children around the world remain unschooled.</a:t>
            </a:r>
          </a:p>
          <a:p>
            <a:r>
              <a:rPr lang="en-US" i="1" dirty="0"/>
              <a:t>Sub-Saharan Africa is the most affected area with over 32 million children of primary school age remaining uneducated. Central and Eastern Asia, as well as the Pacific, are also severely affected by this problem with more than 27 million uneducated children.</a:t>
            </a:r>
          </a:p>
          <a:p>
            <a:r>
              <a:rPr lang="en-US" i="1" dirty="0"/>
              <a:t>Additionally, these regions must also solve continuing problems of educational poverty (a child in education for less than 4 years) and extreme educational poverty (a child in education for less than 2 years).</a:t>
            </a:r>
          </a:p>
          <a:p>
            <a:endParaRPr lang="ro-RO" dirty="0"/>
          </a:p>
        </p:txBody>
      </p:sp>
    </p:spTree>
    <p:extLst>
      <p:ext uri="{BB962C8B-B14F-4D97-AF65-F5344CB8AC3E}">
        <p14:creationId xmlns:p14="http://schemas.microsoft.com/office/powerpoint/2010/main" val="24340965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reptunghi 1"/>
          <p:cNvSpPr/>
          <p:nvPr/>
        </p:nvSpPr>
        <p:spPr>
          <a:xfrm>
            <a:off x="359532" y="1988840"/>
            <a:ext cx="8424936" cy="2031325"/>
          </a:xfrm>
          <a:prstGeom prst="rect">
            <a:avLst/>
          </a:prstGeom>
        </p:spPr>
        <p:txBody>
          <a:bodyPr wrap="square">
            <a:spAutoFit/>
          </a:bodyPr>
          <a:lstStyle/>
          <a:p>
            <a:r>
              <a:rPr lang="en-US" i="1" dirty="0"/>
              <a:t>Essentially this concerns Sub-Saharan Africa where more than half of children receive an education for less than 4 years. In certain countries, such as Somalia and Burkina Faso, more than 50% of children receive an education for a period less than 2 years.</a:t>
            </a:r>
          </a:p>
          <a:p>
            <a:r>
              <a:rPr lang="en-US" i="1" dirty="0"/>
              <a:t>The lack of schooling and poor education have negative effects on the population and country.  The children leave school without having acquired the basics, which greatly impedes the social and economic development of these countries</a:t>
            </a:r>
            <a:r>
              <a:rPr lang="en-US" dirty="0"/>
              <a:t>.</a:t>
            </a:r>
          </a:p>
        </p:txBody>
      </p:sp>
      <p:sp>
        <p:nvSpPr>
          <p:cNvPr id="3" name="Dreptunghi 2">
            <a:extLst>
              <a:ext uri="{FF2B5EF4-FFF2-40B4-BE49-F238E27FC236}">
                <a16:creationId xmlns:a16="http://schemas.microsoft.com/office/drawing/2014/main" id="{066453C9-936E-4046-88CB-AF114E444D87}"/>
              </a:ext>
            </a:extLst>
          </p:cNvPr>
          <p:cNvSpPr/>
          <p:nvPr/>
        </p:nvSpPr>
        <p:spPr>
          <a:xfrm>
            <a:off x="1115616" y="620688"/>
            <a:ext cx="6480720" cy="584775"/>
          </a:xfrm>
          <a:prstGeom prst="rect">
            <a:avLst/>
          </a:prstGeom>
        </p:spPr>
        <p:txBody>
          <a:bodyPr wrap="square">
            <a:spAutoFit/>
          </a:bodyPr>
          <a:lstStyle/>
          <a:p>
            <a:pPr lvl="0" algn="ctr"/>
            <a:r>
              <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MOST AFFECTED REGIONS</a:t>
            </a:r>
            <a:endParaRPr lang="ro-RO"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8436928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reptunghi 1"/>
          <p:cNvSpPr/>
          <p:nvPr/>
        </p:nvSpPr>
        <p:spPr>
          <a:xfrm>
            <a:off x="574998" y="147539"/>
            <a:ext cx="7704856" cy="1077218"/>
          </a:xfrm>
          <a:prstGeom prst="rect">
            <a:avLst/>
          </a:prstGeom>
        </p:spPr>
        <p:txBody>
          <a:bodyPr wrap="square">
            <a:spAutoFit/>
          </a:bodyPr>
          <a:lstStyle/>
          <a:p>
            <a:pPr algn="ctr"/>
            <a:r>
              <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Inequality between girls and boys: the education of girls in jeopardy</a:t>
            </a:r>
          </a:p>
        </p:txBody>
      </p:sp>
      <p:sp>
        <p:nvSpPr>
          <p:cNvPr id="4" name="Dreptunghi 3"/>
          <p:cNvSpPr/>
          <p:nvPr/>
        </p:nvSpPr>
        <p:spPr>
          <a:xfrm>
            <a:off x="574998" y="1976507"/>
            <a:ext cx="7957442" cy="1754326"/>
          </a:xfrm>
          <a:prstGeom prst="rect">
            <a:avLst/>
          </a:prstGeom>
        </p:spPr>
        <p:txBody>
          <a:bodyPr wrap="square">
            <a:spAutoFit/>
          </a:bodyPr>
          <a:lstStyle/>
          <a:p>
            <a:r>
              <a:rPr lang="en-US" i="1" dirty="0"/>
              <a:t>Today, it is girls who have the least access to education. They make up more than 54% of the non-schooled population in the world.</a:t>
            </a:r>
          </a:p>
          <a:p>
            <a:r>
              <a:rPr lang="en-US" i="1" dirty="0"/>
              <a:t>This problem occurs most frequently in the Arab States, in central Asia and in Southern and Western Asia and is principally explained by the cultural and traditional privileged treatment given to males. Girls are destined to work in the family home, whereas boys are entitled to receive an education.</a:t>
            </a:r>
          </a:p>
        </p:txBody>
      </p:sp>
    </p:spTree>
    <p:extLst>
      <p:ext uri="{BB962C8B-B14F-4D97-AF65-F5344CB8AC3E}">
        <p14:creationId xmlns:p14="http://schemas.microsoft.com/office/powerpoint/2010/main" val="280355348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reptunghi 1"/>
          <p:cNvSpPr/>
          <p:nvPr/>
        </p:nvSpPr>
        <p:spPr>
          <a:xfrm>
            <a:off x="539552" y="1916832"/>
            <a:ext cx="7560840" cy="2585323"/>
          </a:xfrm>
          <a:prstGeom prst="rect">
            <a:avLst/>
          </a:prstGeom>
        </p:spPr>
        <p:txBody>
          <a:bodyPr wrap="square">
            <a:spAutoFit/>
          </a:bodyPr>
          <a:lstStyle/>
          <a:p>
            <a:r>
              <a:rPr lang="en-US" i="1" dirty="0"/>
              <a:t>In sub-Saharan Africa, over 12 million girls are at risk of never receiving an education. In Yemen, it is more than 80% of girls who will never have the opportunity to go to school. Even more alarming, certain countries such as Afghanistan or Somalia make no effort to reduce the gap between girls and boys with regard to education.</a:t>
            </a:r>
          </a:p>
          <a:p>
            <a:r>
              <a:rPr lang="en-US" i="1" dirty="0"/>
              <a:t>Although many developing countries may congratulate themselves on dramatically reducing inequality between girls and boys in education, a lot of effort is still needed in order to achieve a universal primary education.</a:t>
            </a:r>
          </a:p>
          <a:p>
            <a:r>
              <a:rPr lang="en-US" i="1" dirty="0"/>
              <a:t> </a:t>
            </a:r>
          </a:p>
        </p:txBody>
      </p:sp>
      <p:sp>
        <p:nvSpPr>
          <p:cNvPr id="3" name="Dreptunghi 1">
            <a:extLst>
              <a:ext uri="{FF2B5EF4-FFF2-40B4-BE49-F238E27FC236}">
                <a16:creationId xmlns:a16="http://schemas.microsoft.com/office/drawing/2014/main" id="{7301E64F-35CB-47FA-8BC4-0467C428F4A4}"/>
              </a:ext>
            </a:extLst>
          </p:cNvPr>
          <p:cNvSpPr/>
          <p:nvPr/>
        </p:nvSpPr>
        <p:spPr>
          <a:xfrm>
            <a:off x="574998" y="147539"/>
            <a:ext cx="7704856" cy="1077218"/>
          </a:xfrm>
          <a:prstGeom prst="rect">
            <a:avLst/>
          </a:prstGeom>
        </p:spPr>
        <p:txBody>
          <a:bodyPr wrap="square">
            <a:spAutoFit/>
          </a:bodyPr>
          <a:lstStyle/>
          <a:p>
            <a:pPr algn="ctr"/>
            <a:r>
              <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Inequality between girls and boys: </a:t>
            </a:r>
          </a:p>
          <a:p>
            <a:pPr algn="ctr"/>
            <a:r>
              <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the education of girls in jeopardy</a:t>
            </a:r>
          </a:p>
        </p:txBody>
      </p:sp>
    </p:spTree>
    <p:extLst>
      <p:ext uri="{BB962C8B-B14F-4D97-AF65-F5344CB8AC3E}">
        <p14:creationId xmlns:p14="http://schemas.microsoft.com/office/powerpoint/2010/main" val="317817258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pPr algn="ctr"/>
            <a:r>
              <a:rPr lang="en-US" dirty="0" smtClean="0"/>
              <a:t>Group activities</a:t>
            </a:r>
            <a:endParaRPr lang="ro-RO" dirty="0"/>
          </a:p>
        </p:txBody>
      </p:sp>
      <p:pic>
        <p:nvPicPr>
          <p:cNvPr id="4" name="Substituent conținut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9512" y="898117"/>
            <a:ext cx="3540158" cy="3048942"/>
          </a:xfrm>
        </p:spPr>
      </p:pic>
      <p:pic>
        <p:nvPicPr>
          <p:cNvPr id="5" name="I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908720"/>
            <a:ext cx="2912626" cy="2965103"/>
          </a:xfrm>
          <a:prstGeom prst="rect">
            <a:avLst/>
          </a:prstGeom>
        </p:spPr>
      </p:pic>
      <p:pic>
        <p:nvPicPr>
          <p:cNvPr id="6" name="I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4005063"/>
            <a:ext cx="2995314" cy="2245023"/>
          </a:xfrm>
          <a:prstGeom prst="rect">
            <a:avLst/>
          </a:prstGeom>
        </p:spPr>
      </p:pic>
    </p:spTree>
    <p:extLst>
      <p:ext uri="{BB962C8B-B14F-4D97-AF65-F5344CB8AC3E}">
        <p14:creationId xmlns:p14="http://schemas.microsoft.com/office/powerpoint/2010/main" val="179966795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Unghiuri">
  <a:themeElements>
    <a:clrScheme name="Unghiuri">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Unghiuri">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nghiur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54</TotalTime>
  <Words>586</Words>
  <Application>Microsoft Office PowerPoint</Application>
  <PresentationFormat>On-screen Show (4:3)</PresentationFormat>
  <Paragraphs>42</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Franklin Gothic Book</vt:lpstr>
      <vt:lpstr>Franklin Gothic Medium</vt:lpstr>
      <vt:lpstr>Tunga</vt:lpstr>
      <vt:lpstr>Wingdings</vt:lpstr>
      <vt:lpstr>Unghiuri</vt:lpstr>
      <vt:lpstr>PowerPoint Presentation</vt:lpstr>
      <vt:lpstr>PowerPoint Presentation</vt:lpstr>
      <vt:lpstr>Everybody has the right to education</vt:lpstr>
      <vt:lpstr>PowerPoint Presentation</vt:lpstr>
      <vt:lpstr>PowerPoint Presentation</vt:lpstr>
      <vt:lpstr>PowerPoint Presentation</vt:lpstr>
      <vt:lpstr>PowerPoint Presentation</vt:lpstr>
      <vt:lpstr>PowerPoint Presentation</vt:lpstr>
      <vt:lpstr>Group activities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Programme –Nr:      2017-1-FR-01-KA219-037504_5 Strategic Partnership Project</dc:title>
  <dc:creator>Statia90</dc:creator>
  <cp:lastModifiedBy>catedra L3</cp:lastModifiedBy>
  <cp:revision>10</cp:revision>
  <dcterms:created xsi:type="dcterms:W3CDTF">2018-03-29T07:05:34Z</dcterms:created>
  <dcterms:modified xsi:type="dcterms:W3CDTF">2018-05-14T10:39:20Z</dcterms:modified>
</cp:coreProperties>
</file>